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4" r:id="rId4"/>
  </p:sldMasterIdLst>
  <p:notesMasterIdLst>
    <p:notesMasterId r:id="rId25"/>
  </p:notesMasterIdLst>
  <p:sldIdLst>
    <p:sldId id="271" r:id="rId5"/>
    <p:sldId id="272" r:id="rId6"/>
    <p:sldId id="289" r:id="rId7"/>
    <p:sldId id="290" r:id="rId8"/>
    <p:sldId id="291" r:id="rId9"/>
    <p:sldId id="292" r:id="rId10"/>
    <p:sldId id="312" r:id="rId11"/>
    <p:sldId id="293" r:id="rId12"/>
    <p:sldId id="314" r:id="rId13"/>
    <p:sldId id="296" r:id="rId14"/>
    <p:sldId id="307" r:id="rId15"/>
    <p:sldId id="297" r:id="rId16"/>
    <p:sldId id="315" r:id="rId17"/>
    <p:sldId id="303" r:id="rId18"/>
    <p:sldId id="316" r:id="rId19"/>
    <p:sldId id="310" r:id="rId20"/>
    <p:sldId id="317" r:id="rId21"/>
    <p:sldId id="313" r:id="rId22"/>
    <p:sldId id="301" r:id="rId23"/>
    <p:sldId id="30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25" userDrawn="1">
          <p15:clr>
            <a:srgbClr val="A4A3A4"/>
          </p15:clr>
        </p15:guide>
        <p15:guide id="4" pos="1209" userDrawn="1">
          <p15:clr>
            <a:srgbClr val="A4A3A4"/>
          </p15:clr>
        </p15:guide>
        <p15:guide id="5" pos="2955" userDrawn="1">
          <p15:clr>
            <a:srgbClr val="A4A3A4"/>
          </p15:clr>
        </p15:guide>
        <p15:guide id="6" pos="2071" userDrawn="1">
          <p15:clr>
            <a:srgbClr val="A4A3A4"/>
          </p15:clr>
        </p15:guide>
        <p15:guide id="9" pos="3840" userDrawn="1">
          <p15:clr>
            <a:srgbClr val="A4A3A4"/>
          </p15:clr>
        </p15:guide>
        <p15:guide id="10" pos="4702" userDrawn="1">
          <p15:clr>
            <a:srgbClr val="A4A3A4"/>
          </p15:clr>
        </p15:guide>
        <p15:guide id="11" pos="5586" userDrawn="1">
          <p15:clr>
            <a:srgbClr val="A4A3A4"/>
          </p15:clr>
        </p15:guide>
        <p15:guide id="12" pos="7333" userDrawn="1">
          <p15:clr>
            <a:srgbClr val="A4A3A4"/>
          </p15:clr>
        </p15:guide>
        <p15:guide id="13" orient="horz" pos="3952" userDrawn="1">
          <p15:clr>
            <a:srgbClr val="A4A3A4"/>
          </p15:clr>
        </p15:guide>
        <p15:guide id="15" pos="6471" userDrawn="1">
          <p15:clr>
            <a:srgbClr val="A4A3A4"/>
          </p15:clr>
        </p15:guide>
        <p15:guide id="16" orient="horz" pos="9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утьков Юрий Юрьевич" initials="КЮЮ" lastIdx="4" clrIdx="0">
    <p:extLst>
      <p:ext uri="{19B8F6BF-5375-455C-9EA6-DF929625EA0E}">
        <p15:presenceInfo xmlns:p15="http://schemas.microsoft.com/office/powerpoint/2012/main" userId="S::ykutkov@hse.ru::45dbd1ed-eea1-4925-9fa4-5001421b49da" providerId="AD"/>
      </p:ext>
    </p:extLst>
  </p:cmAuthor>
  <p:cmAuthor id="2" name="Лебедев Сергей Аркадьевич" initials="ЛСА" lastIdx="4" clrIdx="1">
    <p:extLst>
      <p:ext uri="{19B8F6BF-5375-455C-9EA6-DF929625EA0E}">
        <p15:presenceInfo xmlns:p15="http://schemas.microsoft.com/office/powerpoint/2012/main" userId="S-1-5-21-3674890872-1406439013-3720264777-4884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C63"/>
    <a:srgbClr val="96628C"/>
    <a:srgbClr val="11A0D7"/>
    <a:srgbClr val="E61F3D"/>
    <a:srgbClr val="CD5A5A"/>
    <a:srgbClr val="FFD746"/>
    <a:srgbClr val="0E2D69"/>
    <a:srgbClr val="D9D9D9"/>
    <a:srgbClr val="EB681F"/>
    <a:srgbClr val="234A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18" autoAdjust="0"/>
    <p:restoredTop sz="94712"/>
  </p:normalViewPr>
  <p:slideViewPr>
    <p:cSldViewPr snapToGrid="0" snapToObjects="1">
      <p:cViewPr varScale="1">
        <p:scale>
          <a:sx n="120" d="100"/>
          <a:sy n="120" d="100"/>
        </p:scale>
        <p:origin x="376" y="176"/>
      </p:cViewPr>
      <p:guideLst>
        <p:guide pos="325"/>
        <p:guide pos="1209"/>
        <p:guide pos="2955"/>
        <p:guide pos="2071"/>
        <p:guide pos="3840"/>
        <p:guide pos="4702"/>
        <p:guide pos="5586"/>
        <p:guide pos="7333"/>
        <p:guide orient="horz" pos="3952"/>
        <p:guide pos="6471"/>
        <p:guide orient="horz" pos="91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34" d="100"/>
          <a:sy n="134" d="100"/>
        </p:scale>
        <p:origin x="3648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61BF4-8B2C-784B-9959-B59A059012C3}" type="datetimeFigureOut">
              <a:rPr lang="en-RU" smtClean="0"/>
              <a:t>4/29/24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48903-8EB5-294E-A216-6B54B036878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31680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08992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en-RU" smtClean="0"/>
              <a:t>4/29/24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559546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en-RU" smtClean="0"/>
              <a:t>4/29/24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62953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en-RU" smtClean="0"/>
              <a:t>4/29/24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628184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Облож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8" descr="A blue circle with white text&#10;&#10;Description automatically generated with low confidence">
            <a:extLst>
              <a:ext uri="{FF2B5EF4-FFF2-40B4-BE49-F238E27FC236}">
                <a16:creationId xmlns:a16="http://schemas.microsoft.com/office/drawing/2014/main" id="{BA292C80-0DA8-194A-9A66-279048FA2A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3859" y="962173"/>
            <a:ext cx="886499" cy="886499"/>
          </a:xfrm>
          <a:prstGeom prst="rect">
            <a:avLst/>
          </a:prstGeom>
        </p:spPr>
      </p:pic>
      <p:cxnSp>
        <p:nvCxnSpPr>
          <p:cNvPr id="11" name="Straight Connector 48">
            <a:extLst>
              <a:ext uri="{FF2B5EF4-FFF2-40B4-BE49-F238E27FC236}">
                <a16:creationId xmlns:a16="http://schemas.microsoft.com/office/drawing/2014/main" id="{313EF906-5BAC-0141-A198-076E155DF9E2}"/>
              </a:ext>
            </a:extLst>
          </p:cNvPr>
          <p:cNvCxnSpPr>
            <a:cxnSpLocks/>
          </p:cNvCxnSpPr>
          <p:nvPr userDrawn="1"/>
        </p:nvCxnSpPr>
        <p:spPr>
          <a:xfrm>
            <a:off x="6090212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50">
            <a:extLst>
              <a:ext uri="{FF2B5EF4-FFF2-40B4-BE49-F238E27FC236}">
                <a16:creationId xmlns:a16="http://schemas.microsoft.com/office/drawing/2014/main" id="{61206A97-26F2-E646-8775-9928FEF465B5}"/>
              </a:ext>
            </a:extLst>
          </p:cNvPr>
          <p:cNvCxnSpPr>
            <a:cxnSpLocks/>
          </p:cNvCxnSpPr>
          <p:nvPr userDrawn="1"/>
        </p:nvCxnSpPr>
        <p:spPr>
          <a:xfrm>
            <a:off x="8642581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1">
            <a:extLst>
              <a:ext uri="{FF2B5EF4-FFF2-40B4-BE49-F238E27FC236}">
                <a16:creationId xmlns:a16="http://schemas.microsoft.com/office/drawing/2014/main" id="{28E0E5F6-C1CA-9B41-B1DB-6E4FB509084D}"/>
              </a:ext>
            </a:extLst>
          </p:cNvPr>
          <p:cNvCxnSpPr>
            <a:cxnSpLocks/>
          </p:cNvCxnSpPr>
          <p:nvPr userDrawn="1"/>
        </p:nvCxnSpPr>
        <p:spPr>
          <a:xfrm>
            <a:off x="11179047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6007C52F-2E27-E24A-B9DC-AAAB052DB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7967" y="2404670"/>
            <a:ext cx="7634059" cy="1978323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4300" b="0" i="0" baseline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презентации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может быть набрано в две 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или три строки (43 </a:t>
            </a:r>
            <a:r>
              <a:rPr lang="en-GB" sz="4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4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4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18109844-C2E7-354F-9C01-8834E4DCE3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4947" y="1187841"/>
            <a:ext cx="3848717" cy="43516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HSE Sans" panose="02000000000000000000" pitchFamily="2" charset="0"/>
              </a:defRPr>
            </a:lvl1pPr>
            <a:lvl2pPr marL="457200" indent="0" algn="l">
              <a:buNone/>
              <a:defRPr sz="1600" b="0" i="0">
                <a:latin typeface="HSE Sans" panose="02000000000000000000" pitchFamily="2" charset="0"/>
              </a:defRPr>
            </a:lvl2pPr>
            <a:lvl3pPr marL="914400" indent="0" algn="l">
              <a:buNone/>
              <a:defRPr sz="1600" b="0" i="0">
                <a:latin typeface="HSE Sans" panose="02000000000000000000" pitchFamily="2" charset="0"/>
              </a:defRPr>
            </a:lvl3pPr>
            <a:lvl4pPr marL="1371600" indent="0" algn="l">
              <a:buNone/>
              <a:defRPr sz="1600" b="0" i="0">
                <a:latin typeface="HSE Sans" panose="02000000000000000000" pitchFamily="2" charset="0"/>
              </a:defRPr>
            </a:lvl4pPr>
            <a:lvl5pPr marL="1828800" indent="0" algn="l">
              <a:buNone/>
              <a:defRPr sz="1600" b="0" i="0">
                <a:latin typeface="HSE Sans" panose="02000000000000000000" pitchFamily="2" charset="0"/>
              </a:defRPr>
            </a:lvl5pPr>
          </a:lstStyle>
          <a:p>
            <a:r>
              <a:rPr lang="ru-RU" dirty="0">
                <a:latin typeface="HSE Sans" panose="02000000000000000000" pitchFamily="2" charset="0"/>
              </a:rPr>
              <a:t>Название факультета</a:t>
            </a:r>
            <a:br>
              <a:rPr lang="ru-RU" dirty="0">
                <a:latin typeface="HSE Sans" panose="02000000000000000000" pitchFamily="2" charset="0"/>
              </a:rPr>
            </a:br>
            <a:r>
              <a:rPr lang="ru-RU" dirty="0">
                <a:latin typeface="HSE Sans" panose="02000000000000000000" pitchFamily="2" charset="0"/>
              </a:rPr>
              <a:t>в две строки</a:t>
            </a:r>
            <a:r>
              <a:rPr lang="en-GB" dirty="0">
                <a:latin typeface="HSE Sans" panose="02000000000000000000" pitchFamily="2" charset="0"/>
              </a:rPr>
              <a:t> (16 </a:t>
            </a:r>
            <a:r>
              <a:rPr lang="en-GB" dirty="0" err="1">
                <a:latin typeface="HSE Sans" panose="02000000000000000000" pitchFamily="2" charset="0"/>
              </a:rPr>
              <a:t>pt</a:t>
            </a:r>
            <a:r>
              <a:rPr lang="en-GB" dirty="0">
                <a:latin typeface="HSE Sans" panose="02000000000000000000" pitchFamily="2" charset="0"/>
              </a:rPr>
              <a:t>)</a:t>
            </a:r>
            <a:endParaRPr lang="ru-RU" dirty="0">
              <a:latin typeface="HSE Sans" panose="02000000000000000000" pitchFamily="2" charset="0"/>
            </a:endParaRP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40A04329-C800-BB42-BFE0-7E3C68848D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9420" y="1173829"/>
            <a:ext cx="2278063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98337931-3EC2-F348-99EA-860F4FFDC18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786720" y="1173829"/>
            <a:ext cx="2217738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Москва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2022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EEA7A79B-D410-B44F-BF32-C3EAEFC20A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967" y="4824914"/>
            <a:ext cx="7625267" cy="652860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600" dirty="0">
                <a:latin typeface="HSE Sans" panose="02000000000000000000" pitchFamily="2" charset="0"/>
              </a:rPr>
              <a:t>Если нужно больше места, то используйте подзаголовок</a:t>
            </a:r>
            <a:r>
              <a:rPr lang="en-GB" sz="1600" dirty="0">
                <a:latin typeface="HSE Sans" panose="02000000000000000000" pitchFamily="2" charset="0"/>
              </a:rPr>
              <a:t> (16 </a:t>
            </a:r>
            <a:r>
              <a:rPr lang="en-GB" sz="1600" dirty="0" err="1">
                <a:latin typeface="HSE Sans" panose="02000000000000000000" pitchFamily="2" charset="0"/>
              </a:rPr>
              <a:t>pt</a:t>
            </a:r>
            <a:r>
              <a:rPr lang="en-GB" sz="1600" dirty="0">
                <a:latin typeface="HSE Sans" panose="02000000000000000000" pitchFamily="2" charset="0"/>
              </a:rPr>
              <a:t>)</a:t>
            </a:r>
            <a:endParaRPr lang="ru-RU" sz="16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3100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екст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id="{4A1436AC-5F96-2A4F-BFC7-B3442083EB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11" name="Straight Connector 19">
            <a:extLst>
              <a:ext uri="{FF2B5EF4-FFF2-40B4-BE49-F238E27FC236}">
                <a16:creationId xmlns:a16="http://schemas.microsoft.com/office/drawing/2014/main" id="{067DD2ED-246D-7D41-B51F-FED98BF873F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1">
            <a:extLst>
              <a:ext uri="{FF2B5EF4-FFF2-40B4-BE49-F238E27FC236}">
                <a16:creationId xmlns:a16="http://schemas.microsoft.com/office/drawing/2014/main" id="{68E8C250-D449-A743-8975-B5BFB04D9744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5">
            <a:extLst>
              <a:ext uri="{FF2B5EF4-FFF2-40B4-BE49-F238E27FC236}">
                <a16:creationId xmlns:a16="http://schemas.microsoft.com/office/drawing/2014/main" id="{DD1C71CA-B883-AF42-959D-BCA5690AAA4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D3A12E-0E10-C441-81D2-C3C1EB6A053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9" name="Straight Connector 59">
            <a:extLst>
              <a:ext uri="{FF2B5EF4-FFF2-40B4-BE49-F238E27FC236}">
                <a16:creationId xmlns:a16="http://schemas.microsoft.com/office/drawing/2014/main" id="{3447008E-4F3B-FC4E-B96D-3927FAE1ED1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61115A7A-23E5-E442-9551-F72F1CDA57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4653" y="1447790"/>
            <a:ext cx="4325167" cy="4325107"/>
          </a:xfrm>
          <a:solidFill>
            <a:srgbClr val="D9D9D9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800" dirty="0">
                <a:solidFill>
                  <a:schemeClr val="tx1"/>
                </a:solidFill>
                <a:latin typeface="HSE Sans" panose="02000000000000000000" pitchFamily="2" charset="0"/>
              </a:rPr>
              <a:t>Чтобы слайд не выглядел пустым, сюда можно поставить иллюстрацию или фотографию</a:t>
            </a:r>
            <a:endParaRPr lang="en-RU" sz="2800">
              <a:solidFill>
                <a:schemeClr val="tx1"/>
              </a:solidFill>
              <a:latin typeface="HSE Sans" panose="02000000000000000000" pitchFamily="2" charset="0"/>
            </a:endParaRPr>
          </a:p>
        </p:txBody>
      </p:sp>
      <p:sp>
        <p:nvSpPr>
          <p:cNvPr id="32" name="Заголовок 31">
            <a:extLst>
              <a:ext uri="{FF2B5EF4-FFF2-40B4-BE49-F238E27FC236}">
                <a16:creationId xmlns:a16="http://schemas.microsoft.com/office/drawing/2014/main" id="{9ED7AA97-D972-DF4F-B662-A65F2A544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8" y="1447790"/>
            <a:ext cx="524556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36" name="Текст 35">
            <a:extLst>
              <a:ext uri="{FF2B5EF4-FFF2-40B4-BE49-F238E27FC236}">
                <a16:creationId xmlns:a16="http://schemas.microsoft.com/office/drawing/2014/main" id="{69E35E54-2B19-7441-876F-1C6A84F4F1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5245561" cy="3393234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id="{7FB4A275-856E-364D-8AA4-2071AADC6A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id="{58FBA0EA-8BE0-A643-B258-4E5C344671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1" name="Текст 39">
            <a:extLst>
              <a:ext uri="{FF2B5EF4-FFF2-40B4-BE49-F238E27FC236}">
                <a16:creationId xmlns:a16="http://schemas.microsoft.com/office/drawing/2014/main" id="{0BEC062F-1BEB-DE4C-B7EE-C552C9D45F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800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в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9328428E-0D3D-6E4B-BAC0-3F63BAF7DB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86CF47C6-D972-9E44-A717-6848F348939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412FEF63-77C0-7C4A-B9BE-4BC0EEEEB78C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C4F550E9-E979-284D-B65F-44E092DD9D0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39D099-B515-F343-BF7A-A95468DA3860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396B1F99-9711-C64F-A7C9-4F1D89E7F11D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9C21DFE9-C3B2-C54E-9275-7776355F73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5A73F99D-6D58-724E-ADB3-150D9B24F8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:a16="http://schemas.microsoft.com/office/drawing/2014/main" id="{7E89E360-BE39-5041-BAD6-C7B708340A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9" name="Заголовок 31">
            <a:extLst>
              <a:ext uri="{FF2B5EF4-FFF2-40B4-BE49-F238E27FC236}">
                <a16:creationId xmlns:a16="http://schemas.microsoft.com/office/drawing/2014/main" id="{1C20890C-BC1C-0745-9AF3-46700BA27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Дополнительная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цветовая гамма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CA2589F7-4500-024F-8E07-D726629A59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Для оформления графиков, таблиц, диаграмм могут потребоваться дополнительные цвета и вы совершенно правы, задавая вопрос, какие цвета использовать и где их взять. Мы предлагаем использовать палитру цветов Вышки для этих целей.</a:t>
            </a:r>
          </a:p>
        </p:txBody>
      </p:sp>
      <p:sp>
        <p:nvSpPr>
          <p:cNvPr id="21" name="Oval 5">
            <a:extLst>
              <a:ext uri="{FF2B5EF4-FFF2-40B4-BE49-F238E27FC236}">
                <a16:creationId xmlns:a16="http://schemas.microsoft.com/office/drawing/2014/main" id="{D2CA403A-98E7-6C42-8F44-30AB6622C802}"/>
              </a:ext>
            </a:extLst>
          </p:cNvPr>
          <p:cNvSpPr/>
          <p:nvPr userDrawn="1"/>
        </p:nvSpPr>
        <p:spPr>
          <a:xfrm>
            <a:off x="5392982" y="1447790"/>
            <a:ext cx="830997" cy="830997"/>
          </a:xfrm>
          <a:prstGeom prst="ellipse">
            <a:avLst/>
          </a:prstGeom>
          <a:solidFill>
            <a:srgbClr val="0E2D69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2" name="Oval 20">
            <a:extLst>
              <a:ext uri="{FF2B5EF4-FFF2-40B4-BE49-F238E27FC236}">
                <a16:creationId xmlns:a16="http://schemas.microsoft.com/office/drawing/2014/main" id="{42ABAA5D-E7AB-6E48-9D43-A48178C9BDD4}"/>
              </a:ext>
            </a:extLst>
          </p:cNvPr>
          <p:cNvSpPr/>
          <p:nvPr userDrawn="1"/>
        </p:nvSpPr>
        <p:spPr>
          <a:xfrm>
            <a:off x="6742925" y="1447790"/>
            <a:ext cx="830997" cy="830997"/>
          </a:xfrm>
          <a:prstGeom prst="ellipse">
            <a:avLst/>
          </a:prstGeom>
          <a:solidFill>
            <a:srgbClr val="234A9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09F185A-8F67-9C42-A7C5-87E483F4FC19}"/>
              </a:ext>
            </a:extLst>
          </p:cNvPr>
          <p:cNvSpPr/>
          <p:nvPr userDrawn="1"/>
        </p:nvSpPr>
        <p:spPr>
          <a:xfrm>
            <a:off x="8092868" y="1447790"/>
            <a:ext cx="830997" cy="830997"/>
          </a:xfrm>
          <a:prstGeom prst="ellipse">
            <a:avLst/>
          </a:prstGeom>
          <a:solidFill>
            <a:srgbClr val="11A0D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79AE0F6-4E37-6C4D-AF45-824EEE489A15}"/>
              </a:ext>
            </a:extLst>
          </p:cNvPr>
          <p:cNvSpPr/>
          <p:nvPr userDrawn="1"/>
        </p:nvSpPr>
        <p:spPr>
          <a:xfrm>
            <a:off x="9442811" y="1447790"/>
            <a:ext cx="830997" cy="830997"/>
          </a:xfrm>
          <a:prstGeom prst="ellipse">
            <a:avLst/>
          </a:prstGeom>
          <a:solidFill>
            <a:srgbClr val="029C6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5" name="Oval 26">
            <a:extLst>
              <a:ext uri="{FF2B5EF4-FFF2-40B4-BE49-F238E27FC236}">
                <a16:creationId xmlns:a16="http://schemas.microsoft.com/office/drawing/2014/main" id="{330C0EA4-7FD1-CE4D-AC95-8C484C5AC790}"/>
              </a:ext>
            </a:extLst>
          </p:cNvPr>
          <p:cNvSpPr/>
          <p:nvPr userDrawn="1"/>
        </p:nvSpPr>
        <p:spPr>
          <a:xfrm>
            <a:off x="10792754" y="1447790"/>
            <a:ext cx="830997" cy="830997"/>
          </a:xfrm>
          <a:prstGeom prst="ellipse">
            <a:avLst/>
          </a:prstGeom>
          <a:solidFill>
            <a:srgbClr val="EB681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6" name="Oval 29">
            <a:extLst>
              <a:ext uri="{FF2B5EF4-FFF2-40B4-BE49-F238E27FC236}">
                <a16:creationId xmlns:a16="http://schemas.microsoft.com/office/drawing/2014/main" id="{4C53CF3D-7EFB-DF4F-8EA6-5644574E9AFB}"/>
              </a:ext>
            </a:extLst>
          </p:cNvPr>
          <p:cNvSpPr/>
          <p:nvPr userDrawn="1"/>
        </p:nvSpPr>
        <p:spPr>
          <a:xfrm>
            <a:off x="5392982" y="2708699"/>
            <a:ext cx="830997" cy="830997"/>
          </a:xfrm>
          <a:prstGeom prst="ellipse">
            <a:avLst/>
          </a:prstGeom>
          <a:solidFill>
            <a:srgbClr val="7D4EB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7" name="Oval 33">
            <a:extLst>
              <a:ext uri="{FF2B5EF4-FFF2-40B4-BE49-F238E27FC236}">
                <a16:creationId xmlns:a16="http://schemas.microsoft.com/office/drawing/2014/main" id="{B42CE88A-E9A3-2A4E-BD50-EB37311F39EC}"/>
              </a:ext>
            </a:extLst>
          </p:cNvPr>
          <p:cNvSpPr/>
          <p:nvPr userDrawn="1"/>
        </p:nvSpPr>
        <p:spPr>
          <a:xfrm>
            <a:off x="6742925" y="2708699"/>
            <a:ext cx="830997" cy="830997"/>
          </a:xfrm>
          <a:prstGeom prst="ellipse">
            <a:avLst/>
          </a:prstGeom>
          <a:solidFill>
            <a:srgbClr val="E61F3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8" name="Oval 34">
            <a:extLst>
              <a:ext uri="{FF2B5EF4-FFF2-40B4-BE49-F238E27FC236}">
                <a16:creationId xmlns:a16="http://schemas.microsoft.com/office/drawing/2014/main" id="{B699EFDF-DB9D-3C4F-9D1F-461508017BDA}"/>
              </a:ext>
            </a:extLst>
          </p:cNvPr>
          <p:cNvSpPr/>
          <p:nvPr userDrawn="1"/>
        </p:nvSpPr>
        <p:spPr>
          <a:xfrm>
            <a:off x="8092868" y="2708699"/>
            <a:ext cx="830997" cy="830997"/>
          </a:xfrm>
          <a:prstGeom prst="ellipse">
            <a:avLst/>
          </a:prstGeom>
          <a:solidFill>
            <a:srgbClr val="FBBA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9" name="Oval 35">
            <a:extLst>
              <a:ext uri="{FF2B5EF4-FFF2-40B4-BE49-F238E27FC236}">
                <a16:creationId xmlns:a16="http://schemas.microsoft.com/office/drawing/2014/main" id="{5DF3131C-EEA1-5446-B567-C9DA0A2A1AFF}"/>
              </a:ext>
            </a:extLst>
          </p:cNvPr>
          <p:cNvSpPr/>
          <p:nvPr userDrawn="1"/>
        </p:nvSpPr>
        <p:spPr>
          <a:xfrm>
            <a:off x="9442811" y="2708699"/>
            <a:ext cx="830997" cy="830997"/>
          </a:xfrm>
          <a:prstGeom prst="ellipse">
            <a:avLst/>
          </a:prstGeom>
          <a:solidFill>
            <a:srgbClr val="7DA0D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0" name="Oval 36">
            <a:extLst>
              <a:ext uri="{FF2B5EF4-FFF2-40B4-BE49-F238E27FC236}">
                <a16:creationId xmlns:a16="http://schemas.microsoft.com/office/drawing/2014/main" id="{6D03B317-B61D-2945-8C0A-A6EBD87ACD07}"/>
              </a:ext>
            </a:extLst>
          </p:cNvPr>
          <p:cNvSpPr/>
          <p:nvPr userDrawn="1"/>
        </p:nvSpPr>
        <p:spPr>
          <a:xfrm>
            <a:off x="10792754" y="2708699"/>
            <a:ext cx="830997" cy="830997"/>
          </a:xfrm>
          <a:prstGeom prst="ellipse">
            <a:avLst/>
          </a:prstGeom>
          <a:solidFill>
            <a:srgbClr val="47A0A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1" name="Oval 37">
            <a:extLst>
              <a:ext uri="{FF2B5EF4-FFF2-40B4-BE49-F238E27FC236}">
                <a16:creationId xmlns:a16="http://schemas.microsoft.com/office/drawing/2014/main" id="{9C0266F1-C0B7-624A-A873-5F2C8801E766}"/>
              </a:ext>
            </a:extLst>
          </p:cNvPr>
          <p:cNvSpPr/>
          <p:nvPr userDrawn="1"/>
        </p:nvSpPr>
        <p:spPr>
          <a:xfrm>
            <a:off x="5392982" y="3969609"/>
            <a:ext cx="830997" cy="830997"/>
          </a:xfrm>
          <a:prstGeom prst="ellipse">
            <a:avLst/>
          </a:prstGeom>
          <a:solidFill>
            <a:srgbClr val="EB8C3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2" name="Oval 38">
            <a:extLst>
              <a:ext uri="{FF2B5EF4-FFF2-40B4-BE49-F238E27FC236}">
                <a16:creationId xmlns:a16="http://schemas.microsoft.com/office/drawing/2014/main" id="{30C0C10E-388C-9843-8270-19D471BD3756}"/>
              </a:ext>
            </a:extLst>
          </p:cNvPr>
          <p:cNvSpPr/>
          <p:nvPr userDrawn="1"/>
        </p:nvSpPr>
        <p:spPr>
          <a:xfrm>
            <a:off x="6742925" y="3969609"/>
            <a:ext cx="830997" cy="830997"/>
          </a:xfrm>
          <a:prstGeom prst="ellipse">
            <a:avLst/>
          </a:prstGeom>
          <a:solidFill>
            <a:srgbClr val="96628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3" name="Oval 39">
            <a:extLst>
              <a:ext uri="{FF2B5EF4-FFF2-40B4-BE49-F238E27FC236}">
                <a16:creationId xmlns:a16="http://schemas.microsoft.com/office/drawing/2014/main" id="{87047EA3-79D2-8644-A568-E64AA1D7D370}"/>
              </a:ext>
            </a:extLst>
          </p:cNvPr>
          <p:cNvSpPr/>
          <p:nvPr userDrawn="1"/>
        </p:nvSpPr>
        <p:spPr>
          <a:xfrm>
            <a:off x="8092868" y="3969609"/>
            <a:ext cx="830997" cy="830997"/>
          </a:xfrm>
          <a:prstGeom prst="ellipse">
            <a:avLst/>
          </a:prstGeom>
          <a:solidFill>
            <a:srgbClr val="CD5A5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4" name="Oval 40">
            <a:extLst>
              <a:ext uri="{FF2B5EF4-FFF2-40B4-BE49-F238E27FC236}">
                <a16:creationId xmlns:a16="http://schemas.microsoft.com/office/drawing/2014/main" id="{7F5D1C6B-4E6B-0346-A5DC-C511DB14EFD6}"/>
              </a:ext>
            </a:extLst>
          </p:cNvPr>
          <p:cNvSpPr/>
          <p:nvPr userDrawn="1"/>
        </p:nvSpPr>
        <p:spPr>
          <a:xfrm>
            <a:off x="9442811" y="3969609"/>
            <a:ext cx="830997" cy="830997"/>
          </a:xfrm>
          <a:prstGeom prst="ellipse">
            <a:avLst/>
          </a:prstGeom>
          <a:solidFill>
            <a:srgbClr val="FFD74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5" name="Oval 41">
            <a:extLst>
              <a:ext uri="{FF2B5EF4-FFF2-40B4-BE49-F238E27FC236}">
                <a16:creationId xmlns:a16="http://schemas.microsoft.com/office/drawing/2014/main" id="{EB421DBA-35DE-2C4F-A89E-27F0998EF4E8}"/>
              </a:ext>
            </a:extLst>
          </p:cNvPr>
          <p:cNvSpPr/>
          <p:nvPr userDrawn="1"/>
        </p:nvSpPr>
        <p:spPr>
          <a:xfrm>
            <a:off x="10792754" y="3969609"/>
            <a:ext cx="830997" cy="830997"/>
          </a:xfrm>
          <a:prstGeom prst="ellipse">
            <a:avLst/>
          </a:prstGeom>
          <a:solidFill>
            <a:srgbClr val="CDDD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6" name="Oval 42">
            <a:extLst>
              <a:ext uri="{FF2B5EF4-FFF2-40B4-BE49-F238E27FC236}">
                <a16:creationId xmlns:a16="http://schemas.microsoft.com/office/drawing/2014/main" id="{081BD842-A9A1-5B44-81ED-A97BA390032B}"/>
              </a:ext>
            </a:extLst>
          </p:cNvPr>
          <p:cNvSpPr/>
          <p:nvPr userDrawn="1"/>
        </p:nvSpPr>
        <p:spPr>
          <a:xfrm>
            <a:off x="5392982" y="5249769"/>
            <a:ext cx="830997" cy="830997"/>
          </a:xfrm>
          <a:prstGeom prst="ellipse">
            <a:avLst/>
          </a:prstGeom>
          <a:solidFill>
            <a:srgbClr val="D7EBB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7" name="Oval 43">
            <a:extLst>
              <a:ext uri="{FF2B5EF4-FFF2-40B4-BE49-F238E27FC236}">
                <a16:creationId xmlns:a16="http://schemas.microsoft.com/office/drawing/2014/main" id="{036EE7D2-A33A-434C-B272-C82E2CDD4D4D}"/>
              </a:ext>
            </a:extLst>
          </p:cNvPr>
          <p:cNvSpPr/>
          <p:nvPr userDrawn="1"/>
        </p:nvSpPr>
        <p:spPr>
          <a:xfrm>
            <a:off x="6742925" y="5249769"/>
            <a:ext cx="830997" cy="830997"/>
          </a:xfrm>
          <a:prstGeom prst="ellipse">
            <a:avLst/>
          </a:prstGeom>
          <a:solidFill>
            <a:srgbClr val="FFDC9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8" name="Oval 44">
            <a:extLst>
              <a:ext uri="{FF2B5EF4-FFF2-40B4-BE49-F238E27FC236}">
                <a16:creationId xmlns:a16="http://schemas.microsoft.com/office/drawing/2014/main" id="{7DD65DA4-F076-C242-813E-8C17DCABCCFB}"/>
              </a:ext>
            </a:extLst>
          </p:cNvPr>
          <p:cNvSpPr/>
          <p:nvPr userDrawn="1"/>
        </p:nvSpPr>
        <p:spPr>
          <a:xfrm>
            <a:off x="8092868" y="5249769"/>
            <a:ext cx="830997" cy="830997"/>
          </a:xfrm>
          <a:prstGeom prst="ellipse">
            <a:avLst/>
          </a:prstGeom>
          <a:solidFill>
            <a:srgbClr val="D7C3F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9" name="Oval 45">
            <a:extLst>
              <a:ext uri="{FF2B5EF4-FFF2-40B4-BE49-F238E27FC236}">
                <a16:creationId xmlns:a16="http://schemas.microsoft.com/office/drawing/2014/main" id="{8A44D99D-BF66-2848-B460-F59D8ECF5690}"/>
              </a:ext>
            </a:extLst>
          </p:cNvPr>
          <p:cNvSpPr/>
          <p:nvPr userDrawn="1"/>
        </p:nvSpPr>
        <p:spPr>
          <a:xfrm>
            <a:off x="9442811" y="5249769"/>
            <a:ext cx="830997" cy="830997"/>
          </a:xfrm>
          <a:prstGeom prst="ellipse">
            <a:avLst/>
          </a:prstGeom>
          <a:solidFill>
            <a:srgbClr val="F6C3C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0" name="Oval 46">
            <a:extLst>
              <a:ext uri="{FF2B5EF4-FFF2-40B4-BE49-F238E27FC236}">
                <a16:creationId xmlns:a16="http://schemas.microsoft.com/office/drawing/2014/main" id="{9B130CEB-3D74-B647-BA6B-32F7D70FD354}"/>
              </a:ext>
            </a:extLst>
          </p:cNvPr>
          <p:cNvSpPr/>
          <p:nvPr userDrawn="1"/>
        </p:nvSpPr>
        <p:spPr>
          <a:xfrm>
            <a:off x="10792754" y="5249769"/>
            <a:ext cx="830997" cy="830997"/>
          </a:xfrm>
          <a:prstGeom prst="ellipse">
            <a:avLst/>
          </a:prstGeom>
          <a:solidFill>
            <a:srgbClr val="FFF07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67054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en-RU" smtClean="0"/>
              <a:t>4/29/24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6359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en-RU" smtClean="0"/>
              <a:t>4/29/24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25032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en-RU" smtClean="0"/>
              <a:t>4/29/24</a:t>
            </a:fld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837556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en-RU" smtClean="0"/>
              <a:t>4/29/24</a:t>
            </a:fld>
            <a:endParaRPr lang="en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02553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en-RU" smtClean="0"/>
              <a:t>4/29/24</a:t>
            </a:fld>
            <a:endParaRPr lang="en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512865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en-RU" smtClean="0"/>
              <a:t>4/29/24</a:t>
            </a:fld>
            <a:endParaRPr lang="en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99192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en-RU" smtClean="0"/>
              <a:t>4/29/24</a:t>
            </a:fld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808927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en-RU" smtClean="0"/>
              <a:t>4/29/24</a:t>
            </a:fld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064661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63DFB-8595-A44B-9F09-A50FA310E559}" type="datetimeFigureOut">
              <a:rPr lang="en-RU" smtClean="0"/>
              <a:t>4/29/24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0F133-126C-5944-A0E4-6A9616EDC0DA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262961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65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MIDI" TargetMode="External"/><Relationship Id="rId2" Type="http://schemas.openxmlformats.org/officeDocument/2006/relationships/hyperlink" Target="https://apps.apple.com/us/app/suggester-chords-and-scales/id504740787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ru.wikipedia.org/wiki/&#1043;&#1077;&#1085;&#1077;&#1090;&#1080;&#1095;&#1077;&#1089;&#1082;&#1080;&#1081;_&#1072;&#1083;&#1075;&#1086;&#1088;&#1080;&#1090;&#1084;" TargetMode="External"/><Relationship Id="rId5" Type="http://schemas.openxmlformats.org/officeDocument/2006/relationships/hyperlink" Target="https://dl.acm.org/doi/abs/10.1145/3108242" TargetMode="External"/><Relationship Id="rId4" Type="http://schemas.openxmlformats.org/officeDocument/2006/relationships/hyperlink" Target="https://www.researchgate.net/figure/Frequency-of-occurrence-of-melodic-intervals-in-notated-sources-for-folk-and-popular_fig6_215646542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95C0D-D7DC-EF40-9E45-F5F0A481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967" y="2186511"/>
            <a:ext cx="10244636" cy="1387841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/>
              <a:t>Клиент-серверное мобильное приложение для синтеза аранжировок музыкальных произведений</a:t>
            </a:r>
            <a:br>
              <a:rPr lang="ru-RU" sz="2400" dirty="0"/>
            </a:br>
            <a:r>
              <a:rPr lang="en-US" sz="2400" dirty="0"/>
              <a:t>Client-Server Mobile Application for Synthesizing Arrangements for Musical Compositions</a:t>
            </a:r>
            <a:endParaRPr lang="ru-RU" sz="24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B85EA7E-BEC4-B745-B2A8-D4E4AFC614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Факультет компьютерных наук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B8D49EC-434A-5443-AC3F-85F01995E6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Департамент программной инженерии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6FAE0FA-3CAF-BA4B-8F9F-5FEF3C2F3CC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ru-RU" dirty="0"/>
              <a:t>Москва 2024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4AFB2BF-A7AB-5648-ADCD-2A7F1BD358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18915" y="2371568"/>
            <a:ext cx="5606142" cy="2202480"/>
          </a:xfrm>
        </p:spPr>
        <p:txBody>
          <a:bodyPr numCol="2">
            <a:normAutofit/>
          </a:bodyPr>
          <a:lstStyle/>
          <a:p>
            <a:pPr algn="r"/>
            <a:br>
              <a:rPr lang="ru-RU" sz="1400" dirty="0"/>
            </a:br>
            <a:endParaRPr lang="ru-RU" sz="1400" dirty="0"/>
          </a:p>
          <a:p>
            <a:pPr algn="r"/>
            <a:endParaRPr lang="ru-RU" sz="1400" dirty="0"/>
          </a:p>
          <a:p>
            <a:pPr algn="r"/>
            <a:endParaRPr lang="ru-RU" sz="1400" dirty="0"/>
          </a:p>
          <a:p>
            <a:pPr algn="r"/>
            <a:r>
              <a:rPr lang="en-US" sz="1400" dirty="0"/>
              <a:t>&gt;</a:t>
            </a:r>
            <a:endParaRPr lang="ru-RU" sz="1400" dirty="0"/>
          </a:p>
          <a:p>
            <a:pPr algn="r"/>
            <a:endParaRPr lang="ru-RU" sz="1400" dirty="0"/>
          </a:p>
          <a:p>
            <a:pPr algn="r"/>
            <a:endParaRPr lang="ru-RU" sz="1400" dirty="0"/>
          </a:p>
          <a:p>
            <a:pPr algn="r"/>
            <a:endParaRPr lang="ru-RU" sz="1400" dirty="0"/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89548"/>
              </p:ext>
            </p:extLst>
          </p:nvPr>
        </p:nvGraphicFramePr>
        <p:xfrm>
          <a:off x="3679371" y="3774649"/>
          <a:ext cx="7593232" cy="21159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96616">
                  <a:extLst>
                    <a:ext uri="{9D8B030D-6E8A-4147-A177-3AD203B41FA5}">
                      <a16:colId xmlns:a16="http://schemas.microsoft.com/office/drawing/2014/main" val="3296702773"/>
                    </a:ext>
                  </a:extLst>
                </a:gridCol>
                <a:gridCol w="3796616">
                  <a:extLst>
                    <a:ext uri="{9D8B030D-6E8A-4147-A177-3AD203B41FA5}">
                      <a16:colId xmlns:a16="http://schemas.microsoft.com/office/drawing/2014/main" val="2485219701"/>
                    </a:ext>
                  </a:extLst>
                </a:gridCol>
              </a:tblGrid>
              <a:tr h="957678">
                <a:tc>
                  <a:txBody>
                    <a:bodyPr/>
                    <a:lstStyle/>
                    <a:p>
                      <a:endParaRPr lang="ru-RU" sz="14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Выполнил студент группы БПИ207</a:t>
                      </a:r>
                    </a:p>
                    <a:p>
                      <a:pPr algn="r"/>
                      <a:r>
                        <a:rPr lang="ru-RU" sz="14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образовательной программы </a:t>
                      </a:r>
                    </a:p>
                    <a:p>
                      <a:pPr algn="r"/>
                      <a:r>
                        <a:rPr lang="ru-RU" sz="14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09.03.04 «Программная инженерия»</a:t>
                      </a:r>
                    </a:p>
                    <a:p>
                      <a:pPr algn="r"/>
                      <a:r>
                        <a:rPr lang="ru-RU" sz="14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Мельник Всеволод Константинович</a:t>
                      </a:r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027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Руководитель: </a:t>
                      </a:r>
                    </a:p>
                    <a:p>
                      <a:pPr algn="r"/>
                      <a:r>
                        <a:rPr lang="ru-RU" sz="1400" b="1" kern="1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д.т.н</a:t>
                      </a:r>
                      <a:r>
                        <a:rPr lang="ru-RU" sz="14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, профессор </a:t>
                      </a:r>
                      <a:r>
                        <a:rPr lang="ru-RU" sz="14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департамента </a:t>
                      </a:r>
                      <a:br>
                        <a:rPr lang="ru-RU" sz="14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</a:br>
                      <a:r>
                        <a:rPr lang="ru-RU" sz="14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программной инженерии </a:t>
                      </a:r>
                      <a:br>
                        <a:rPr lang="ru-RU" sz="14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</a:br>
                      <a:r>
                        <a:rPr lang="ru-RU" sz="14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факультета компьютерных наук,</a:t>
                      </a:r>
                    </a:p>
                    <a:p>
                      <a:pPr algn="r"/>
                      <a:r>
                        <a:rPr lang="ru-RU" sz="14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Александров Дмитрий Владимирович</a:t>
                      </a:r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538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2325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/>
              <a:t>Анализ и выбор моделей, методов и алгоритмов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314316" cy="408109"/>
          </a:xfrm>
        </p:spPr>
        <p:txBody>
          <a:bodyPr/>
          <a:lstStyle/>
          <a:p>
            <a:r>
              <a:rPr lang="ru-RU" sz="1000" dirty="0"/>
              <a:t>Клиент-серверное мобильное приложение для синтеза аранжировок музыкальных произведений</a:t>
            </a:r>
            <a:endParaRPr lang="ru-RU" dirty="0"/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/>
              <a:t>Мельник В. К.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E476CAB-1405-425E-44AE-BA4A5CA308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8805" y="2243640"/>
            <a:ext cx="10534390" cy="3893122"/>
          </a:xfrm>
        </p:spPr>
        <p:txBody>
          <a:bodyPr>
            <a:normAutofit/>
          </a:bodyPr>
          <a:lstStyle/>
          <a:p>
            <a:r>
              <a:rPr lang="ru-RU" sz="1600" dirty="0"/>
              <a:t>Основные методы генерации музыки делятся на: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алгоритмы, основанные на правилах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эволюционные алгоритмы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алгоритмы машинного обучения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гибридные алгоритмы</a:t>
            </a:r>
            <a:endParaRPr lang="en" sz="1600" dirty="0"/>
          </a:p>
          <a:p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477655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/>
              <a:t>Алгоритмы генерации вариаций мелодии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335581" cy="408109"/>
          </a:xfrm>
        </p:spPr>
        <p:txBody>
          <a:bodyPr/>
          <a:lstStyle/>
          <a:p>
            <a:r>
              <a:rPr lang="ru-RU" sz="1000" dirty="0"/>
              <a:t>Клиент-серверное мобильное приложение для синтеза аранжировок музыкальных произведений</a:t>
            </a:r>
            <a:endParaRPr lang="ru-RU" dirty="0"/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/>
              <a:t>Мельник В. К.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2EF3CCF-F5A3-F004-13F5-C39815264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958" y="2346819"/>
            <a:ext cx="5591149" cy="28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3C32DB0-DC51-A502-1E0F-100C664CF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689" y="2346818"/>
            <a:ext cx="1548658" cy="3653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EF0C5-CF3B-D7D8-180F-B98D53724828}"/>
              </a:ext>
            </a:extLst>
          </p:cNvPr>
          <p:cNvSpPr txBox="1"/>
          <p:nvPr/>
        </p:nvSpPr>
        <p:spPr>
          <a:xfrm>
            <a:off x="3597395" y="5293252"/>
            <a:ext cx="81446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400" dirty="0">
                <a:latin typeface="HSE Sans" panose="02000000000000000000" pitchFamily="2" charset="0"/>
                <a:ea typeface="+mj-ea"/>
                <a:cs typeface="+mj-cs"/>
              </a:rPr>
              <a:t>I + a * D + b * C + c * R,</a:t>
            </a:r>
            <a:endParaRPr lang="ru-RU" sz="1400" dirty="0">
              <a:ea typeface="+mj-ea"/>
              <a:cs typeface="+mj-cs"/>
            </a:endParaRPr>
          </a:p>
          <a:p>
            <a:r>
              <a:rPr lang="ru-RU" sz="1400" dirty="0">
                <a:ea typeface="+mj-ea"/>
                <a:cs typeface="+mj-cs"/>
              </a:rPr>
              <a:t>где </a:t>
            </a:r>
            <a:r>
              <a:rPr lang="en" sz="1400" dirty="0">
                <a:latin typeface="HSE Sans" panose="02000000000000000000" pitchFamily="2" charset="0"/>
                <a:ea typeface="+mj-ea"/>
                <a:cs typeface="+mj-cs"/>
              </a:rPr>
              <a:t>I – </a:t>
            </a:r>
            <a:r>
              <a:rPr lang="ru-RU" sz="1400" dirty="0">
                <a:ea typeface="+mj-ea"/>
                <a:cs typeface="+mj-cs"/>
              </a:rPr>
              <a:t>сумма обратной вероятности появления интервала в мелодии,</a:t>
            </a:r>
          </a:p>
          <a:p>
            <a:r>
              <a:rPr lang="en" sz="1400" dirty="0">
                <a:latin typeface="HSE Sans" panose="02000000000000000000" pitchFamily="2" charset="0"/>
                <a:ea typeface="+mj-ea"/>
                <a:cs typeface="+mj-cs"/>
              </a:rPr>
              <a:t>D – </a:t>
            </a:r>
            <a:r>
              <a:rPr lang="ru-RU" sz="1400" dirty="0">
                <a:ea typeface="+mj-ea"/>
                <a:cs typeface="+mj-cs"/>
              </a:rPr>
              <a:t>сумма направлений движения мелодии с весами,</a:t>
            </a:r>
          </a:p>
          <a:p>
            <a:r>
              <a:rPr lang="en" sz="1400" dirty="0">
                <a:latin typeface="HSE Sans" panose="02000000000000000000" pitchFamily="2" charset="0"/>
                <a:ea typeface="+mj-ea"/>
                <a:cs typeface="+mj-cs"/>
              </a:rPr>
              <a:t>R – </a:t>
            </a:r>
            <a:r>
              <a:rPr lang="ru-RU" sz="1400" dirty="0">
                <a:ea typeface="+mj-ea"/>
                <a:cs typeface="+mj-cs"/>
              </a:rPr>
              <a:t>диапазон между самой низкой и самой высокой ноты в мелодии,</a:t>
            </a:r>
          </a:p>
          <a:p>
            <a:r>
              <a:rPr lang="en" sz="1400" dirty="0">
                <a:latin typeface="HSE Sans" panose="02000000000000000000" pitchFamily="2" charset="0"/>
                <a:ea typeface="+mj-ea"/>
                <a:cs typeface="+mj-cs"/>
              </a:rPr>
              <a:t>C – </a:t>
            </a:r>
            <a:r>
              <a:rPr lang="ru-RU" sz="1400" dirty="0">
                <a:ea typeface="+mj-ea"/>
                <a:cs typeface="+mj-cs"/>
              </a:rPr>
              <a:t>количество не консонантных интервалов среди нот, которые звучат одновременно.</a:t>
            </a:r>
            <a:endParaRPr lang="ru-KZ" sz="1400" dirty="0"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7989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/>
              <a:t>Технологии и инструменты реализации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ru-RU" sz="1600" dirty="0"/>
              <a:t>Языки программирования</a:t>
            </a:r>
            <a:r>
              <a:rPr lang="en-US" sz="1600" dirty="0"/>
              <a:t>: Swift, Python</a:t>
            </a:r>
          </a:p>
          <a:p>
            <a:r>
              <a:rPr lang="ru-RU" sz="1600" dirty="0"/>
              <a:t>Среды разработки: </a:t>
            </a:r>
            <a:r>
              <a:rPr lang="en-US" sz="1600" dirty="0" err="1"/>
              <a:t>Xcode</a:t>
            </a:r>
            <a:r>
              <a:rPr lang="en-US" sz="1600" dirty="0"/>
              <a:t>, </a:t>
            </a:r>
            <a:r>
              <a:rPr lang="en-US" sz="1600" dirty="0" err="1"/>
              <a:t>VisualStudio</a:t>
            </a:r>
            <a:r>
              <a:rPr lang="en-US" sz="1600" dirty="0"/>
              <a:t> Code</a:t>
            </a:r>
            <a:endParaRPr lang="ru-RU" sz="1600" dirty="0"/>
          </a:p>
          <a:p>
            <a:r>
              <a:rPr lang="ru-RU" sz="1600" dirty="0" err="1"/>
              <a:t>Фреймворки</a:t>
            </a:r>
            <a:r>
              <a:rPr lang="ru-RU" sz="1600" dirty="0"/>
              <a:t>: </a:t>
            </a:r>
            <a:r>
              <a:rPr lang="en" sz="1600" dirty="0" err="1"/>
              <a:t>UIKit</a:t>
            </a:r>
            <a:r>
              <a:rPr lang="en-US" sz="1600" dirty="0"/>
              <a:t>, </a:t>
            </a:r>
            <a:r>
              <a:rPr lang="en" sz="1600" dirty="0" err="1"/>
              <a:t>SwiftUI</a:t>
            </a:r>
            <a:r>
              <a:rPr lang="en" sz="1600" dirty="0"/>
              <a:t>, </a:t>
            </a:r>
            <a:r>
              <a:rPr lang="en" sz="1600" dirty="0" err="1"/>
              <a:t>AudioKit</a:t>
            </a:r>
            <a:r>
              <a:rPr lang="en" sz="1600" dirty="0"/>
              <a:t>,</a:t>
            </a:r>
            <a:r>
              <a:rPr lang="ru-RU" sz="1600" dirty="0"/>
              <a:t> </a:t>
            </a:r>
            <a:r>
              <a:rPr lang="en-US" sz="1600" dirty="0" err="1"/>
              <a:t>PianoRoll</a:t>
            </a:r>
            <a:r>
              <a:rPr lang="en-US" sz="1600" dirty="0"/>
              <a:t>, Beethoven </a:t>
            </a:r>
            <a:r>
              <a:rPr lang="en" sz="1600" dirty="0"/>
              <a:t>Flask, Music21</a:t>
            </a:r>
          </a:p>
          <a:p>
            <a:r>
              <a:rPr lang="ru-RU" sz="1600" dirty="0"/>
              <a:t>Развёртывание сервера: </a:t>
            </a:r>
            <a:r>
              <a:rPr lang="en" sz="1600" dirty="0"/>
              <a:t>Docker </a:t>
            </a:r>
          </a:p>
          <a:p>
            <a:r>
              <a:rPr lang="ru-RU" sz="1600" dirty="0"/>
              <a:t>Контроль версий: </a:t>
            </a:r>
            <a:r>
              <a:rPr lang="en-US" sz="1600" dirty="0"/>
              <a:t>Git</a:t>
            </a:r>
            <a:endParaRPr lang="en" sz="1600" dirty="0"/>
          </a:p>
          <a:p>
            <a:endParaRPr lang="ru-RU" sz="16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2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372295" cy="408109"/>
          </a:xfrm>
        </p:spPr>
        <p:txBody>
          <a:bodyPr/>
          <a:lstStyle/>
          <a:p>
            <a:r>
              <a:rPr lang="ru-RU" sz="1000" dirty="0"/>
              <a:t>Клиент-серверное мобильное приложение для синтеза аранжировок музыкальных произведений</a:t>
            </a:r>
            <a:endParaRPr lang="ru-RU" dirty="0"/>
          </a:p>
        </p:txBody>
      </p:sp>
      <p:sp>
        <p:nvSpPr>
          <p:cNvPr id="14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/>
              <a:t>Мельник В. К.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8498694-E71D-F565-19E5-51C6A1DA6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312" y="2075399"/>
            <a:ext cx="971934" cy="97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B861E1D-DC9B-6375-202B-E033810F4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9100" y="2021086"/>
            <a:ext cx="2046282" cy="63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isual Studio Code — Википедия">
            <a:extLst>
              <a:ext uri="{FF2B5EF4-FFF2-40B4-BE49-F238E27FC236}">
                <a16:creationId xmlns:a16="http://schemas.microsoft.com/office/drawing/2014/main" id="{8073603D-1AD0-7B6B-74F5-D8E371A69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641" y="3502753"/>
            <a:ext cx="785190" cy="78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44C0DD1-35E4-1BEA-BCB6-1059AE7A2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6037" y="3264368"/>
            <a:ext cx="2272390" cy="67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udioKit | LinkedIn">
            <a:extLst>
              <a:ext uri="{FF2B5EF4-FFF2-40B4-BE49-F238E27FC236}">
                <a16:creationId xmlns:a16="http://schemas.microsoft.com/office/drawing/2014/main" id="{EC330A45-9E5B-880F-FA6B-7C3049934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268" y="3797539"/>
            <a:ext cx="985651" cy="98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0D8E8110-B309-E211-4025-A0C2BA6BF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462" y="5395017"/>
            <a:ext cx="1492476" cy="58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ocker Logo PNG vector in SVG, PDF, AI, CDR format">
            <a:extLst>
              <a:ext uri="{FF2B5EF4-FFF2-40B4-BE49-F238E27FC236}">
                <a16:creationId xmlns:a16="http://schemas.microsoft.com/office/drawing/2014/main" id="{989B82A1-E27D-A8BF-740A-DE59843F5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241" y="4372741"/>
            <a:ext cx="1362088" cy="102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5565478A-31B9-CF85-EF11-D9ABBBA61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352" y="4810246"/>
            <a:ext cx="1581550" cy="66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920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/>
              <a:t>Архитектура приложения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3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324949" cy="408109"/>
          </a:xfrm>
        </p:spPr>
        <p:txBody>
          <a:bodyPr/>
          <a:lstStyle/>
          <a:p>
            <a:r>
              <a:rPr lang="ru-RU" sz="1000" dirty="0"/>
              <a:t>Клиент-серверное мобильное приложение для синтеза аранжировок музыкальных произведений</a:t>
            </a:r>
            <a:endParaRPr lang="ru-RU" dirty="0"/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/>
              <a:t>Мельник В. К.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9B00B7F-A11F-1BEB-AEF6-32D21EDF8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334" y="2715776"/>
            <a:ext cx="9303331" cy="171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055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3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324949" cy="408109"/>
          </a:xfrm>
        </p:spPr>
        <p:txBody>
          <a:bodyPr/>
          <a:lstStyle/>
          <a:p>
            <a:r>
              <a:rPr lang="ru-RU" sz="1000" dirty="0"/>
              <a:t>Клиент-серверное мобильное приложение для синтеза аранжировок музыкальных произведений</a:t>
            </a:r>
            <a:endParaRPr lang="ru-RU" dirty="0"/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/>
              <a:t>Мельник В. К.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162F334-1DAD-BA5C-8999-4A3DB2663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689" y="1647386"/>
            <a:ext cx="8168374" cy="432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463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3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324949" cy="408109"/>
          </a:xfrm>
        </p:spPr>
        <p:txBody>
          <a:bodyPr/>
          <a:lstStyle/>
          <a:p>
            <a:r>
              <a:rPr lang="ru-RU" sz="1000" dirty="0"/>
              <a:t>Клиент-серверное мобильное приложение для синтеза аранжировок музыкальных произведений</a:t>
            </a:r>
            <a:endParaRPr lang="ru-RU" dirty="0"/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/>
              <a:t>Мельник В. К.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C557803-DFB9-CE4D-5587-9419D6851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78" y="1668780"/>
            <a:ext cx="7256917" cy="443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208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/>
              <a:t>Основные результаты работы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293051" cy="408109"/>
          </a:xfrm>
        </p:spPr>
        <p:txBody>
          <a:bodyPr/>
          <a:lstStyle/>
          <a:p>
            <a:r>
              <a:rPr lang="ru-RU" sz="1000" dirty="0"/>
              <a:t>Клиент-серверное мобильное приложение для синтеза аранжировок музыкальных произведений</a:t>
            </a:r>
            <a:endParaRPr lang="ru-RU" dirty="0"/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/>
              <a:t>Мельник В. К.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89802C4-C47D-A730-2C99-3C4FE11CB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14" y="2567885"/>
            <a:ext cx="5127799" cy="327147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9204964-0227-B703-D808-43F65C865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213" y="1862272"/>
            <a:ext cx="5567073" cy="468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27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293051" cy="408109"/>
          </a:xfrm>
        </p:spPr>
        <p:txBody>
          <a:bodyPr/>
          <a:lstStyle/>
          <a:p>
            <a:r>
              <a:rPr lang="ru-RU" sz="1000" dirty="0"/>
              <a:t>Клиент-серверное мобильное приложение для синтеза аранжировок музыкальных произведений</a:t>
            </a:r>
            <a:endParaRPr lang="ru-RU" dirty="0"/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/>
              <a:t>Мельник В. К.</a:t>
            </a:r>
          </a:p>
        </p:txBody>
      </p:sp>
      <p:pic>
        <p:nvPicPr>
          <p:cNvPr id="11" name="Demo">
            <a:hlinkClick r:id="" action="ppaction://media"/>
            <a:extLst>
              <a:ext uri="{FF2B5EF4-FFF2-40B4-BE49-F238E27FC236}">
                <a16:creationId xmlns:a16="http://schemas.microsoft.com/office/drawing/2014/main" id="{5E6A215B-E28B-0228-C68D-CFD97BBD3A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71694" y="252499"/>
            <a:ext cx="8448611" cy="635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5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1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/>
              <a:t>Пути дальнейшего развития Вашей работы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303684" cy="408109"/>
          </a:xfrm>
        </p:spPr>
        <p:txBody>
          <a:bodyPr/>
          <a:lstStyle/>
          <a:p>
            <a:r>
              <a:rPr lang="ru-RU" sz="1000" dirty="0"/>
              <a:t>Клиент-серверное мобильное приложение для синтеза аранжировок музыкальных произведений</a:t>
            </a:r>
            <a:endParaRPr lang="ru-RU" dirty="0"/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/>
              <a:t>Мельник В. К.</a:t>
            </a:r>
          </a:p>
        </p:txBody>
      </p:sp>
      <p:sp>
        <p:nvSpPr>
          <p:cNvPr id="2" name="Текст 3">
            <a:extLst>
              <a:ext uri="{FF2B5EF4-FFF2-40B4-BE49-F238E27FC236}">
                <a16:creationId xmlns:a16="http://schemas.microsoft.com/office/drawing/2014/main" id="{83F4BE75-F557-BF7E-A390-78D8AFABBE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2379663"/>
            <a:ext cx="5403423" cy="3393234"/>
          </a:xfrm>
        </p:spPr>
        <p:txBody>
          <a:bodyPr>
            <a:normAutofit/>
          </a:bodyPr>
          <a:lstStyle/>
          <a:p>
            <a:r>
              <a:rPr lang="ru-RU" sz="1400" b="1" dirty="0"/>
              <a:t>Генерация структуры композиции</a:t>
            </a:r>
            <a:r>
              <a:rPr lang="en-US" sz="1400" dirty="0"/>
              <a:t> –</a:t>
            </a:r>
            <a:r>
              <a:rPr lang="ru-RU" sz="1400" dirty="0"/>
              <a:t> применение полученных алгоритмов для генерации куплетов, припевов, интерлюдий и т.д. в соответствии с выбранным стилем.</a:t>
            </a:r>
          </a:p>
          <a:p>
            <a:r>
              <a:rPr lang="ru-RU" sz="1400" b="1" dirty="0"/>
              <a:t>Добавление стилей генерации </a:t>
            </a:r>
            <a:r>
              <a:rPr lang="en-US" sz="1400" dirty="0"/>
              <a:t>–</a:t>
            </a:r>
            <a:r>
              <a:rPr lang="ru-RU" sz="1400" dirty="0"/>
              <a:t> изменение правил генерации и статистических моделей для различных стилей музыки</a:t>
            </a:r>
            <a:endParaRPr lang="en-US" sz="1400" dirty="0"/>
          </a:p>
          <a:p>
            <a:r>
              <a:rPr lang="ru-RU" sz="1400" b="1" dirty="0"/>
              <a:t>Поиск и использование паттернов при генерации </a:t>
            </a:r>
            <a:r>
              <a:rPr lang="en-US" sz="1400" dirty="0"/>
              <a:t>–</a:t>
            </a:r>
            <a:r>
              <a:rPr lang="ru-RU" sz="1400" dirty="0"/>
              <a:t> поиск прямо или косвенно повторяющихся частей и использование их при генерации новых мелодий</a:t>
            </a:r>
          </a:p>
        </p:txBody>
      </p:sp>
    </p:spTree>
    <p:extLst>
      <p:ext uri="{BB962C8B-B14F-4D97-AF65-F5344CB8AC3E}">
        <p14:creationId xmlns:p14="http://schemas.microsoft.com/office/powerpoint/2010/main" val="2993954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/>
          <a:lstStyle/>
          <a:p>
            <a:r>
              <a:rPr lang="ru-RU" dirty="0"/>
              <a:t>Список источников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2091690"/>
            <a:ext cx="10935543" cy="4071365"/>
          </a:xfrm>
        </p:spPr>
        <p:txBody>
          <a:bodyPr>
            <a:noAutofit/>
          </a:bodyPr>
          <a:lstStyle/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ru-RU" sz="1100" dirty="0"/>
              <a:t>1)</a:t>
            </a:r>
            <a:r>
              <a:rPr lang="en-US" sz="1100" dirty="0"/>
              <a:t>RESTful API</a:t>
            </a:r>
            <a:r>
              <a:rPr lang="ru-RU" sz="1100" dirty="0"/>
              <a:t> / [Электронный ресурс] // </a:t>
            </a:r>
            <a:r>
              <a:rPr lang="en-US" sz="1100" dirty="0"/>
              <a:t>URL</a:t>
            </a:r>
            <a:r>
              <a:rPr lang="ru-RU" sz="1100" dirty="0"/>
              <a:t>: </a:t>
            </a:r>
            <a:r>
              <a:rPr lang="en-US" sz="1100" dirty="0"/>
              <a:t>https</a:t>
            </a:r>
            <a:r>
              <a:rPr lang="ru-RU" sz="1100" dirty="0"/>
              <a:t>://</a:t>
            </a:r>
            <a:r>
              <a:rPr lang="en-US" sz="1100" dirty="0" err="1"/>
              <a:t>aws</a:t>
            </a:r>
            <a:r>
              <a:rPr lang="ru-RU" sz="1100" dirty="0"/>
              <a:t>.</a:t>
            </a:r>
            <a:r>
              <a:rPr lang="en-US" sz="1100" dirty="0"/>
              <a:t>amazon</a:t>
            </a:r>
            <a:r>
              <a:rPr lang="ru-RU" sz="1100" dirty="0"/>
              <a:t>.</a:t>
            </a:r>
            <a:r>
              <a:rPr lang="en-US" sz="1100" dirty="0"/>
              <a:t>com</a:t>
            </a:r>
            <a:r>
              <a:rPr lang="ru-RU" sz="1100" dirty="0"/>
              <a:t>/</a:t>
            </a:r>
            <a:r>
              <a:rPr lang="en-US" sz="1100" dirty="0" err="1"/>
              <a:t>ru</a:t>
            </a:r>
            <a:r>
              <a:rPr lang="ru-RU" sz="1100" dirty="0"/>
              <a:t>/</a:t>
            </a:r>
            <a:r>
              <a:rPr lang="en-US" sz="1100" dirty="0"/>
              <a:t>what</a:t>
            </a:r>
            <a:r>
              <a:rPr lang="ru-RU" sz="1100" dirty="0"/>
              <a:t>-</a:t>
            </a:r>
            <a:r>
              <a:rPr lang="en-US" sz="1100" dirty="0"/>
              <a:t>is</a:t>
            </a:r>
            <a:r>
              <a:rPr lang="ru-RU" sz="1100" dirty="0"/>
              <a:t>/</a:t>
            </a:r>
            <a:r>
              <a:rPr lang="en-US" sz="1100" dirty="0"/>
              <a:t>restful</a:t>
            </a:r>
            <a:r>
              <a:rPr lang="ru-RU" sz="1100" dirty="0"/>
              <a:t>-</a:t>
            </a:r>
            <a:r>
              <a:rPr lang="en-US" sz="1100" dirty="0" err="1"/>
              <a:t>api</a:t>
            </a:r>
            <a:r>
              <a:rPr lang="ru-RU" sz="1100" dirty="0"/>
              <a:t>/ (дата обращения - 17 ноября 2023)</a:t>
            </a:r>
            <a:endParaRPr lang="ru-KZ" sz="1100" dirty="0"/>
          </a:p>
          <a:p>
            <a:pPr marL="228600" lvl="0" indent="-228600" fontAlgn="base">
              <a:spcBef>
                <a:spcPts val="300"/>
              </a:spcBef>
              <a:buFont typeface="+mj-lt"/>
              <a:buAutoNum type="arabicPeriod"/>
              <a:tabLst>
                <a:tab pos="270510" algn="l"/>
                <a:tab pos="270510" algn="l"/>
              </a:tabLst>
            </a:pPr>
            <a:r>
              <a:rPr lang="en-US" sz="1100" dirty="0"/>
              <a:t>Swagger UI</a:t>
            </a:r>
            <a:r>
              <a:rPr lang="ru-RU" sz="1100" dirty="0"/>
              <a:t> / [Электронный ресурс] // </a:t>
            </a:r>
            <a:r>
              <a:rPr lang="en-US" sz="1100" dirty="0"/>
              <a:t>URL</a:t>
            </a:r>
            <a:r>
              <a:rPr lang="ru-RU" sz="1100" dirty="0"/>
              <a:t>: </a:t>
            </a:r>
            <a:r>
              <a:rPr lang="en-US" sz="1100" dirty="0"/>
              <a:t>https</a:t>
            </a:r>
            <a:r>
              <a:rPr lang="ru-RU" sz="1100" dirty="0"/>
              <a:t>://</a:t>
            </a:r>
            <a:r>
              <a:rPr lang="en-US" sz="1100" dirty="0"/>
              <a:t>swagger</a:t>
            </a:r>
            <a:r>
              <a:rPr lang="ru-RU" sz="1100" dirty="0"/>
              <a:t>.</a:t>
            </a:r>
            <a:r>
              <a:rPr lang="en-US" sz="1100" dirty="0"/>
              <a:t>io</a:t>
            </a:r>
            <a:r>
              <a:rPr lang="ru-RU" sz="1100" dirty="0"/>
              <a:t>/</a:t>
            </a:r>
            <a:r>
              <a:rPr lang="en-US" sz="1100" dirty="0"/>
              <a:t>tools</a:t>
            </a:r>
            <a:r>
              <a:rPr lang="ru-RU" sz="1100" dirty="0"/>
              <a:t>/</a:t>
            </a:r>
            <a:r>
              <a:rPr lang="en-US" sz="1100" dirty="0"/>
              <a:t>swagger</a:t>
            </a:r>
            <a:r>
              <a:rPr lang="ru-RU" sz="1100" dirty="0"/>
              <a:t>-</a:t>
            </a:r>
            <a:r>
              <a:rPr lang="en-US" sz="1100" dirty="0" err="1"/>
              <a:t>ui</a:t>
            </a:r>
            <a:r>
              <a:rPr lang="ru-RU" sz="1100" dirty="0"/>
              <a:t>/ (дата обращения - 17 ноября 2023)</a:t>
            </a:r>
            <a:endParaRPr lang="ru-KZ" sz="1100" dirty="0"/>
          </a:p>
          <a:p>
            <a:pPr marL="228600" lvl="0" indent="-228600" fontAlgn="base">
              <a:spcBef>
                <a:spcPts val="300"/>
              </a:spcBef>
              <a:buFont typeface="+mj-lt"/>
              <a:buAutoNum type="arabicPeriod"/>
              <a:tabLst>
                <a:tab pos="270510" algn="l"/>
                <a:tab pos="270510" algn="l"/>
              </a:tabLst>
            </a:pPr>
            <a:r>
              <a:rPr lang="en-US" sz="1100" dirty="0" err="1"/>
              <a:t>AutoChords</a:t>
            </a:r>
            <a:r>
              <a:rPr lang="ru-RU" sz="1100" dirty="0"/>
              <a:t> / [</a:t>
            </a:r>
            <a:r>
              <a:rPr lang="ru-RU" sz="1100" dirty="0" err="1"/>
              <a:t>Электронныи</a:t>
            </a:r>
            <a:r>
              <a:rPr lang="ru-RU" sz="1100" dirty="0"/>
              <a:t>̆ ресурс] // </a:t>
            </a:r>
            <a:r>
              <a:rPr lang="en-US" sz="1100" dirty="0"/>
              <a:t>URL</a:t>
            </a:r>
            <a:r>
              <a:rPr lang="ru-RU" sz="1100" dirty="0"/>
              <a:t>: </a:t>
            </a:r>
            <a:r>
              <a:rPr lang="en-US" sz="1100" dirty="0"/>
              <a:t>https</a:t>
            </a:r>
            <a:r>
              <a:rPr lang="ru-RU" sz="1100" dirty="0"/>
              <a:t>://</a:t>
            </a:r>
            <a:r>
              <a:rPr lang="en-US" sz="1100" dirty="0" err="1"/>
              <a:t>autochords</a:t>
            </a:r>
            <a:r>
              <a:rPr lang="ru-RU" sz="1100" dirty="0"/>
              <a:t>.</a:t>
            </a:r>
            <a:r>
              <a:rPr lang="en-US" sz="1100" dirty="0"/>
              <a:t>com</a:t>
            </a:r>
            <a:r>
              <a:rPr lang="ru-RU" sz="1100" dirty="0"/>
              <a:t>/ (дата обращения - 17 ноября 2023)</a:t>
            </a:r>
            <a:endParaRPr lang="ru-KZ" sz="1100" dirty="0"/>
          </a:p>
          <a:p>
            <a:pPr marL="228600" lvl="0" indent="-228600" fontAlgn="base">
              <a:spcBef>
                <a:spcPts val="300"/>
              </a:spcBef>
              <a:buFont typeface="+mj-lt"/>
              <a:buAutoNum type="arabicPeriod"/>
              <a:tabLst>
                <a:tab pos="270510" algn="l"/>
                <a:tab pos="270510" algn="l"/>
              </a:tabLst>
            </a:pPr>
            <a:r>
              <a:rPr lang="en-US" sz="1100" dirty="0"/>
              <a:t>Suggester</a:t>
            </a:r>
            <a:r>
              <a:rPr lang="ru-RU" sz="1100" dirty="0"/>
              <a:t> / [</a:t>
            </a:r>
            <a:r>
              <a:rPr lang="ru-RU" sz="1100" dirty="0" err="1"/>
              <a:t>Электронныи</a:t>
            </a:r>
            <a:r>
              <a:rPr lang="ru-RU" sz="1100" dirty="0"/>
              <a:t>̆ ресурс] // </a:t>
            </a:r>
            <a:r>
              <a:rPr lang="en-US" sz="1100" dirty="0"/>
              <a:t>URL</a:t>
            </a:r>
            <a:r>
              <a:rPr lang="ru-RU" sz="1100" dirty="0"/>
              <a:t>: </a:t>
            </a:r>
            <a:r>
              <a:rPr lang="en-US" sz="1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ru-RU" sz="1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en-US" sz="1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apps</a:t>
            </a:r>
            <a:r>
              <a:rPr lang="ru-RU" sz="1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sz="1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apple</a:t>
            </a:r>
            <a:r>
              <a:rPr lang="ru-RU" sz="1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sz="1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</a:t>
            </a:r>
            <a:r>
              <a:rPr lang="ru-RU" sz="1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</a:t>
            </a:r>
            <a:r>
              <a:rPr lang="ru-RU" sz="1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</a:t>
            </a:r>
            <a:r>
              <a:rPr lang="ru-RU" sz="1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suggester</a:t>
            </a:r>
            <a:r>
              <a:rPr lang="ru-RU" sz="1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en-US" sz="1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chords</a:t>
            </a:r>
            <a:r>
              <a:rPr lang="ru-RU" sz="1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en-US" sz="1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</a:t>
            </a:r>
            <a:r>
              <a:rPr lang="ru-RU" sz="1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en-US" sz="1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scales</a:t>
            </a:r>
            <a:r>
              <a:rPr lang="ru-RU" sz="1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</a:t>
            </a:r>
            <a:r>
              <a:rPr lang="ru-RU" sz="1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504740787</a:t>
            </a:r>
            <a:r>
              <a:rPr lang="ru-RU" sz="1100" dirty="0"/>
              <a:t> (дата обращения - 17 ноября 2023)</a:t>
            </a:r>
            <a:endParaRPr lang="ru-KZ" sz="1100" dirty="0"/>
          </a:p>
          <a:p>
            <a:pPr marL="228600" lvl="0" indent="-228600" fontAlgn="base">
              <a:spcBef>
                <a:spcPts val="300"/>
              </a:spcBef>
              <a:buFont typeface="+mj-lt"/>
              <a:buAutoNum type="arabicPeriod"/>
              <a:tabLst>
                <a:tab pos="270510" algn="l"/>
                <a:tab pos="270510" algn="l"/>
              </a:tabLst>
            </a:pPr>
            <a:r>
              <a:rPr lang="en-US" sz="1100" dirty="0"/>
              <a:t>Cthulhu</a:t>
            </a:r>
            <a:r>
              <a:rPr lang="ru-RU" sz="1100" dirty="0"/>
              <a:t> / [</a:t>
            </a:r>
            <a:r>
              <a:rPr lang="ru-RU" sz="1100" dirty="0" err="1"/>
              <a:t>Электронныи</a:t>
            </a:r>
            <a:r>
              <a:rPr lang="ru-RU" sz="1100" dirty="0"/>
              <a:t>̆ ресурс] // </a:t>
            </a:r>
            <a:r>
              <a:rPr lang="en-US" sz="1100" dirty="0"/>
              <a:t>URL</a:t>
            </a:r>
            <a:r>
              <a:rPr lang="ru-RU" sz="1100" dirty="0"/>
              <a:t>: </a:t>
            </a:r>
            <a:r>
              <a:rPr lang="en-US" sz="1100" dirty="0"/>
              <a:t>https</a:t>
            </a:r>
            <a:r>
              <a:rPr lang="ru-RU" sz="1100" dirty="0"/>
              <a:t>://</a:t>
            </a:r>
            <a:r>
              <a:rPr lang="en-US" sz="1100" dirty="0" err="1"/>
              <a:t>xferrecords</a:t>
            </a:r>
            <a:r>
              <a:rPr lang="ru-RU" sz="1100" dirty="0"/>
              <a:t>.</a:t>
            </a:r>
            <a:r>
              <a:rPr lang="en-US" sz="1100" dirty="0"/>
              <a:t>com</a:t>
            </a:r>
            <a:r>
              <a:rPr lang="ru-RU" sz="1100" dirty="0"/>
              <a:t>/</a:t>
            </a:r>
            <a:r>
              <a:rPr lang="en-US" sz="1100" dirty="0"/>
              <a:t>products</a:t>
            </a:r>
            <a:r>
              <a:rPr lang="ru-RU" sz="1100" dirty="0"/>
              <a:t>/</a:t>
            </a:r>
            <a:r>
              <a:rPr lang="en-US" sz="1100" dirty="0" err="1"/>
              <a:t>cthulhu</a:t>
            </a:r>
            <a:r>
              <a:rPr lang="ru-RU" sz="1100" dirty="0"/>
              <a:t> (дата обращения - 17 ноября 2023)</a:t>
            </a:r>
            <a:endParaRPr lang="ru-KZ" sz="1100" dirty="0"/>
          </a:p>
          <a:p>
            <a:pPr marL="228600" lvl="0" indent="-228600" fontAlgn="base">
              <a:spcBef>
                <a:spcPts val="300"/>
              </a:spcBef>
              <a:buFont typeface="+mj-lt"/>
              <a:buAutoNum type="arabicPeriod"/>
              <a:tabLst>
                <a:tab pos="270510" algn="l"/>
                <a:tab pos="270510" algn="l"/>
              </a:tabLst>
            </a:pPr>
            <a:r>
              <a:rPr lang="en-US" sz="1100" dirty="0"/>
              <a:t>AIVA</a:t>
            </a:r>
            <a:r>
              <a:rPr lang="ru-RU" sz="1100" dirty="0"/>
              <a:t> / [</a:t>
            </a:r>
            <a:r>
              <a:rPr lang="ru-RU" sz="1100" dirty="0" err="1"/>
              <a:t>Электронныи</a:t>
            </a:r>
            <a:r>
              <a:rPr lang="ru-RU" sz="1100" dirty="0"/>
              <a:t>̆ ресурс] // </a:t>
            </a:r>
            <a:r>
              <a:rPr lang="en-US" sz="1100" dirty="0"/>
              <a:t>URL</a:t>
            </a:r>
            <a:r>
              <a:rPr lang="ru-RU" sz="1100" dirty="0"/>
              <a:t>: </a:t>
            </a:r>
            <a:r>
              <a:rPr lang="en-US" sz="1100" dirty="0"/>
              <a:t>https</a:t>
            </a:r>
            <a:r>
              <a:rPr lang="ru-RU" sz="1100" dirty="0"/>
              <a:t>://</a:t>
            </a:r>
            <a:r>
              <a:rPr lang="en-US" sz="1100" dirty="0"/>
              <a:t>www</a:t>
            </a:r>
            <a:r>
              <a:rPr lang="ru-RU" sz="1100" dirty="0"/>
              <a:t>.</a:t>
            </a:r>
            <a:r>
              <a:rPr lang="en-US" sz="1100" dirty="0" err="1"/>
              <a:t>aiva</a:t>
            </a:r>
            <a:r>
              <a:rPr lang="ru-RU" sz="1100" dirty="0"/>
              <a:t>.</a:t>
            </a:r>
            <a:r>
              <a:rPr lang="en-US" sz="1100" dirty="0"/>
              <a:t>ai</a:t>
            </a:r>
            <a:r>
              <a:rPr lang="ru-RU" sz="1100" dirty="0"/>
              <a:t>/ (дата обращения - 17 ноября 2023)</a:t>
            </a:r>
            <a:endParaRPr lang="ru-KZ" sz="1100" dirty="0"/>
          </a:p>
          <a:p>
            <a:pPr marL="228600" lvl="0" indent="-228600" fontAlgn="base">
              <a:spcBef>
                <a:spcPts val="300"/>
              </a:spcBef>
              <a:buFont typeface="+mj-lt"/>
              <a:buAutoNum type="arabicPeriod"/>
              <a:tabLst>
                <a:tab pos="270510" algn="l"/>
                <a:tab pos="270510" algn="l"/>
              </a:tabLst>
            </a:pPr>
            <a:r>
              <a:rPr lang="en-US" sz="1100" dirty="0"/>
              <a:t>Amadeus Code</a:t>
            </a:r>
            <a:r>
              <a:rPr lang="ru-RU" sz="1100" dirty="0"/>
              <a:t> / [</a:t>
            </a:r>
            <a:r>
              <a:rPr lang="ru-RU" sz="1100" dirty="0" err="1"/>
              <a:t>Электронныи</a:t>
            </a:r>
            <a:r>
              <a:rPr lang="ru-RU" sz="1100" dirty="0"/>
              <a:t>̆ ресурс] // </a:t>
            </a:r>
            <a:r>
              <a:rPr lang="en-US" sz="1100" dirty="0"/>
              <a:t>URL</a:t>
            </a:r>
            <a:r>
              <a:rPr lang="ru-RU" sz="1100" dirty="0"/>
              <a:t>: </a:t>
            </a:r>
            <a:r>
              <a:rPr lang="en-US" sz="1100" dirty="0"/>
              <a:t>https</a:t>
            </a:r>
            <a:r>
              <a:rPr lang="ru-RU" sz="1100" dirty="0"/>
              <a:t>://</a:t>
            </a:r>
            <a:r>
              <a:rPr lang="en-US" sz="1100" dirty="0" err="1"/>
              <a:t>amadeuscode</a:t>
            </a:r>
            <a:r>
              <a:rPr lang="ru-RU" sz="1100" dirty="0"/>
              <a:t>.</a:t>
            </a:r>
            <a:r>
              <a:rPr lang="en-US" sz="1100" dirty="0"/>
              <a:t>com</a:t>
            </a:r>
            <a:r>
              <a:rPr lang="ru-RU" sz="1100" dirty="0"/>
              <a:t>/</a:t>
            </a:r>
            <a:r>
              <a:rPr lang="en-US" sz="1100" dirty="0" err="1"/>
              <a:t>en</a:t>
            </a:r>
            <a:r>
              <a:rPr lang="ru-RU" sz="1100" dirty="0"/>
              <a:t>/ (дата обращения - 17 ноября 2023)</a:t>
            </a:r>
            <a:endParaRPr lang="ru-KZ" sz="1100" dirty="0"/>
          </a:p>
          <a:p>
            <a:pPr marL="228600" lvl="0" indent="-228600" fontAlgn="base">
              <a:spcBef>
                <a:spcPts val="300"/>
              </a:spcBef>
              <a:buFont typeface="+mj-lt"/>
              <a:buAutoNum type="arabicPeriod"/>
              <a:tabLst>
                <a:tab pos="270510" algn="l"/>
                <a:tab pos="270510" algn="l"/>
              </a:tabLst>
            </a:pPr>
            <a:r>
              <a:rPr lang="ru-KZ" sz="1100" dirty="0"/>
              <a:t>Apple Developer Documentation / [Электронный ресурс]  // URL: https://developer.apple.com/documentation/ (дата обращения - 20 ноября 2023)</a:t>
            </a:r>
          </a:p>
          <a:p>
            <a:pPr marL="228600" lvl="0" indent="-228600" fontAlgn="base">
              <a:spcBef>
                <a:spcPts val="300"/>
              </a:spcBef>
              <a:buFont typeface="+mj-lt"/>
              <a:buAutoNum type="arabicPeriod"/>
              <a:tabLst>
                <a:tab pos="270510" algn="l"/>
                <a:tab pos="270510" algn="l"/>
              </a:tabLst>
            </a:pPr>
            <a:r>
              <a:rPr lang="en-US" sz="1100" dirty="0"/>
              <a:t>Music Notation</a:t>
            </a:r>
            <a:r>
              <a:rPr lang="ru-RU" sz="1100" dirty="0"/>
              <a:t> / [</a:t>
            </a:r>
            <a:r>
              <a:rPr lang="ru-RU" sz="1100" dirty="0" err="1"/>
              <a:t>Электронныи</a:t>
            </a:r>
            <a:r>
              <a:rPr lang="ru-RU" sz="1100" dirty="0"/>
              <a:t>̆ ресурс] // </a:t>
            </a:r>
            <a:r>
              <a:rPr lang="en-US" sz="1100" dirty="0"/>
              <a:t>URL</a:t>
            </a:r>
            <a:r>
              <a:rPr lang="ru-RU" sz="1100" dirty="0"/>
              <a:t>: </a:t>
            </a:r>
            <a:r>
              <a:rPr lang="en-US" sz="1100" dirty="0"/>
              <a:t>https</a:t>
            </a:r>
            <a:r>
              <a:rPr lang="ru-RU" sz="1100" dirty="0"/>
              <a:t>://</a:t>
            </a:r>
            <a:r>
              <a:rPr lang="en-US" sz="1100" dirty="0" err="1"/>
              <a:t>github</a:t>
            </a:r>
            <a:r>
              <a:rPr lang="ru-RU" sz="1100" dirty="0"/>
              <a:t>.</a:t>
            </a:r>
            <a:r>
              <a:rPr lang="en-US" sz="1100" dirty="0"/>
              <a:t>com</a:t>
            </a:r>
            <a:r>
              <a:rPr lang="ru-RU" sz="1100" dirty="0"/>
              <a:t>/</a:t>
            </a:r>
            <a:r>
              <a:rPr lang="en-US" sz="1100" dirty="0"/>
              <a:t>music</a:t>
            </a:r>
            <a:r>
              <a:rPr lang="ru-RU" sz="1100" dirty="0"/>
              <a:t>-</a:t>
            </a:r>
            <a:r>
              <a:rPr lang="en-US" sz="1100" dirty="0"/>
              <a:t>notation</a:t>
            </a:r>
            <a:r>
              <a:rPr lang="ru-RU" sz="1100" dirty="0"/>
              <a:t>-</a:t>
            </a:r>
            <a:r>
              <a:rPr lang="en-US" sz="1100" dirty="0"/>
              <a:t>swift</a:t>
            </a:r>
            <a:r>
              <a:rPr lang="ru-RU" sz="1100" dirty="0"/>
              <a:t>/</a:t>
            </a:r>
            <a:r>
              <a:rPr lang="en-US" sz="1100" dirty="0"/>
              <a:t>music</a:t>
            </a:r>
            <a:r>
              <a:rPr lang="ru-RU" sz="1100" dirty="0"/>
              <a:t>-</a:t>
            </a:r>
            <a:r>
              <a:rPr lang="en-US" sz="1100" dirty="0"/>
              <a:t>notation</a:t>
            </a:r>
            <a:r>
              <a:rPr lang="ru-RU" sz="1100" dirty="0"/>
              <a:t> (дата обращения - 17 ноября 2023)</a:t>
            </a:r>
            <a:endParaRPr lang="ru-KZ" sz="1100" dirty="0"/>
          </a:p>
          <a:p>
            <a:pPr marL="228600" lvl="0" indent="-228600" fontAlgn="base">
              <a:spcBef>
                <a:spcPts val="300"/>
              </a:spcBef>
              <a:buFont typeface="+mj-lt"/>
              <a:buAutoNum type="arabicPeriod"/>
              <a:tabLst>
                <a:tab pos="270510" algn="l"/>
                <a:tab pos="270510" algn="l"/>
              </a:tabLst>
            </a:pPr>
            <a:r>
              <a:rPr lang="en-US" sz="1100" dirty="0"/>
              <a:t>Beethoven</a:t>
            </a:r>
            <a:r>
              <a:rPr lang="ru-RU" sz="1100" dirty="0"/>
              <a:t> / [</a:t>
            </a:r>
            <a:r>
              <a:rPr lang="ru-RU" sz="1100" dirty="0" err="1"/>
              <a:t>Электронныи</a:t>
            </a:r>
            <a:r>
              <a:rPr lang="ru-RU" sz="1100" dirty="0"/>
              <a:t>̆ ресурс] // </a:t>
            </a:r>
            <a:r>
              <a:rPr lang="en-US" sz="1100" dirty="0"/>
              <a:t>URL</a:t>
            </a:r>
            <a:r>
              <a:rPr lang="ru-RU" sz="1100" dirty="0"/>
              <a:t>: </a:t>
            </a:r>
            <a:r>
              <a:rPr lang="en-US" sz="1100" dirty="0"/>
              <a:t>https</a:t>
            </a:r>
            <a:r>
              <a:rPr lang="ru-RU" sz="1100" dirty="0"/>
              <a:t>://</a:t>
            </a:r>
            <a:r>
              <a:rPr lang="en-US" sz="1100" dirty="0" err="1"/>
              <a:t>github</a:t>
            </a:r>
            <a:r>
              <a:rPr lang="ru-RU" sz="1100" dirty="0"/>
              <a:t>.</a:t>
            </a:r>
            <a:r>
              <a:rPr lang="en-US" sz="1100" dirty="0"/>
              <a:t>com</a:t>
            </a:r>
            <a:r>
              <a:rPr lang="ru-RU" sz="1100" dirty="0"/>
              <a:t>/</a:t>
            </a:r>
            <a:r>
              <a:rPr lang="en-US" sz="1100" dirty="0" err="1"/>
              <a:t>vadymmarkov</a:t>
            </a:r>
            <a:r>
              <a:rPr lang="ru-RU" sz="1100" dirty="0"/>
              <a:t>/</a:t>
            </a:r>
            <a:r>
              <a:rPr lang="en-US" sz="1100" dirty="0"/>
              <a:t>Beethoven</a:t>
            </a:r>
            <a:r>
              <a:rPr lang="ru-RU" sz="1100" dirty="0"/>
              <a:t>/</a:t>
            </a:r>
            <a:r>
              <a:rPr lang="en-US" sz="1100" dirty="0"/>
              <a:t>tree</a:t>
            </a:r>
            <a:r>
              <a:rPr lang="ru-RU" sz="1100" dirty="0"/>
              <a:t>/</a:t>
            </a:r>
            <a:r>
              <a:rPr lang="en-US" sz="1100" dirty="0"/>
              <a:t>master</a:t>
            </a:r>
            <a:r>
              <a:rPr lang="ru-RU" sz="1100" dirty="0"/>
              <a:t> (дата обращения - 17 ноября 2023)</a:t>
            </a:r>
            <a:endParaRPr lang="ru-KZ" sz="1100" dirty="0"/>
          </a:p>
          <a:p>
            <a:pPr marL="228600" lvl="0" indent="-228600" fontAlgn="base">
              <a:spcBef>
                <a:spcPts val="300"/>
              </a:spcBef>
              <a:buFont typeface="+mj-lt"/>
              <a:buAutoNum type="arabicPeriod"/>
              <a:tabLst>
                <a:tab pos="270510" algn="l"/>
                <a:tab pos="270510" algn="l"/>
              </a:tabLst>
            </a:pPr>
            <a:r>
              <a:rPr lang="en-US" sz="1100" dirty="0"/>
              <a:t>Python</a:t>
            </a:r>
            <a:r>
              <a:rPr lang="ru-RU" sz="1100" dirty="0"/>
              <a:t> / [</a:t>
            </a:r>
            <a:r>
              <a:rPr lang="ru-RU" sz="1100" dirty="0" err="1"/>
              <a:t>Электронныи</a:t>
            </a:r>
            <a:r>
              <a:rPr lang="ru-RU" sz="1100" dirty="0"/>
              <a:t>̆ ресурс] // </a:t>
            </a:r>
            <a:r>
              <a:rPr lang="en-US" sz="1100" dirty="0"/>
              <a:t>URL</a:t>
            </a:r>
            <a:r>
              <a:rPr lang="ru-RU" sz="1100" dirty="0"/>
              <a:t>: </a:t>
            </a:r>
            <a:r>
              <a:rPr lang="en-US" sz="1100" dirty="0"/>
              <a:t>https</a:t>
            </a:r>
            <a:r>
              <a:rPr lang="ru-RU" sz="1100" dirty="0"/>
              <a:t>://</a:t>
            </a:r>
            <a:r>
              <a:rPr lang="en-US" sz="1100" dirty="0"/>
              <a:t>docs</a:t>
            </a:r>
            <a:r>
              <a:rPr lang="ru-RU" sz="1100" dirty="0"/>
              <a:t>.</a:t>
            </a:r>
            <a:r>
              <a:rPr lang="en-US" sz="1100" dirty="0"/>
              <a:t>python</a:t>
            </a:r>
            <a:r>
              <a:rPr lang="ru-RU" sz="1100" dirty="0"/>
              <a:t>.</a:t>
            </a:r>
            <a:r>
              <a:rPr lang="en-US" sz="1100" dirty="0"/>
              <a:t>org</a:t>
            </a:r>
            <a:r>
              <a:rPr lang="ru-RU" sz="1100" dirty="0"/>
              <a:t>/3/ (дата обращения - 17 ноября 2023)</a:t>
            </a:r>
            <a:endParaRPr lang="ru-KZ" sz="1100" dirty="0"/>
          </a:p>
          <a:p>
            <a:pPr marL="228600" lvl="0" indent="-228600" fontAlgn="base">
              <a:spcBef>
                <a:spcPts val="300"/>
              </a:spcBef>
              <a:buFont typeface="+mj-lt"/>
              <a:buAutoNum type="arabicPeriod"/>
              <a:tabLst>
                <a:tab pos="270510" algn="l"/>
                <a:tab pos="270510" algn="l"/>
              </a:tabLst>
            </a:pPr>
            <a:r>
              <a:rPr lang="en-US" sz="1100" dirty="0"/>
              <a:t>Flask</a:t>
            </a:r>
            <a:r>
              <a:rPr lang="ru-RU" sz="1100" dirty="0"/>
              <a:t> / [</a:t>
            </a:r>
            <a:r>
              <a:rPr lang="ru-RU" sz="1100" dirty="0" err="1"/>
              <a:t>Электронныи</a:t>
            </a:r>
            <a:r>
              <a:rPr lang="ru-RU" sz="1100" dirty="0"/>
              <a:t>̆ ресурс] // </a:t>
            </a:r>
            <a:r>
              <a:rPr lang="en-US" sz="1100" dirty="0"/>
              <a:t>URL</a:t>
            </a:r>
            <a:r>
              <a:rPr lang="ru-RU" sz="1100" dirty="0"/>
              <a:t>: </a:t>
            </a:r>
            <a:r>
              <a:rPr lang="en-US" sz="1100" dirty="0"/>
              <a:t>https</a:t>
            </a:r>
            <a:r>
              <a:rPr lang="ru-RU" sz="1100" dirty="0"/>
              <a:t>://</a:t>
            </a:r>
            <a:r>
              <a:rPr lang="en-US" sz="1100" dirty="0"/>
              <a:t>flask</a:t>
            </a:r>
            <a:r>
              <a:rPr lang="ru-RU" sz="1100" dirty="0"/>
              <a:t>.</a:t>
            </a:r>
            <a:r>
              <a:rPr lang="en-US" sz="1100" dirty="0" err="1"/>
              <a:t>palletsprojects</a:t>
            </a:r>
            <a:r>
              <a:rPr lang="ru-RU" sz="1100" dirty="0"/>
              <a:t>.</a:t>
            </a:r>
            <a:r>
              <a:rPr lang="en-US" sz="1100" dirty="0"/>
              <a:t>com</a:t>
            </a:r>
            <a:r>
              <a:rPr lang="ru-RU" sz="1100" dirty="0"/>
              <a:t>/</a:t>
            </a:r>
            <a:r>
              <a:rPr lang="en-US" sz="1100" dirty="0" err="1"/>
              <a:t>en</a:t>
            </a:r>
            <a:r>
              <a:rPr lang="ru-RU" sz="1100" dirty="0"/>
              <a:t>/3.0.</a:t>
            </a:r>
            <a:r>
              <a:rPr lang="en-US" sz="1100" dirty="0"/>
              <a:t>x</a:t>
            </a:r>
            <a:r>
              <a:rPr lang="ru-RU" sz="1100" dirty="0"/>
              <a:t>/ (дата обращения - 17 ноября 2023)</a:t>
            </a:r>
            <a:endParaRPr lang="ru-KZ" sz="1100" dirty="0"/>
          </a:p>
          <a:p>
            <a:pPr marL="228600" lvl="0" indent="-228600" fontAlgn="base">
              <a:spcBef>
                <a:spcPts val="300"/>
              </a:spcBef>
              <a:buFont typeface="+mj-lt"/>
              <a:buAutoNum type="arabicPeriod"/>
              <a:tabLst>
                <a:tab pos="270510" algn="l"/>
                <a:tab pos="270510" algn="l"/>
              </a:tabLst>
            </a:pPr>
            <a:r>
              <a:rPr lang="en-US" sz="1100" dirty="0"/>
              <a:t>MIDI</a:t>
            </a:r>
            <a:r>
              <a:rPr lang="ru-RU" sz="1100" dirty="0"/>
              <a:t> / [</a:t>
            </a:r>
            <a:r>
              <a:rPr lang="ru-RU" sz="1100" dirty="0" err="1"/>
              <a:t>Электронныи</a:t>
            </a:r>
            <a:r>
              <a:rPr lang="ru-RU" sz="1100" dirty="0"/>
              <a:t>̆ ресурс] // </a:t>
            </a:r>
            <a:r>
              <a:rPr lang="en-US" sz="1100" dirty="0"/>
              <a:t>URL</a:t>
            </a:r>
            <a:r>
              <a:rPr lang="ru-RU" sz="1100" dirty="0"/>
              <a:t>: </a:t>
            </a:r>
            <a:r>
              <a:rPr lang="en-US" sz="1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ru-RU" sz="1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en-US" sz="1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</a:t>
            </a:r>
            <a:r>
              <a:rPr lang="ru-RU" sz="1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sz="1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</a:t>
            </a:r>
            <a:r>
              <a:rPr lang="ru-RU" sz="1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sz="1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org</a:t>
            </a:r>
            <a:r>
              <a:rPr lang="ru-RU" sz="1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</a:t>
            </a:r>
            <a:r>
              <a:rPr lang="ru-RU" sz="1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MIDI</a:t>
            </a:r>
            <a:r>
              <a:rPr lang="ru-RU" sz="1100" dirty="0"/>
              <a:t> (дата обращения - 17 ноября 2023)</a:t>
            </a:r>
            <a:endParaRPr lang="ru-KZ" sz="1100" dirty="0"/>
          </a:p>
          <a:p>
            <a:pPr marL="228600" lvl="0" indent="-228600" fontAlgn="base">
              <a:spcBef>
                <a:spcPts val="300"/>
              </a:spcBef>
              <a:buFont typeface="+mj-lt"/>
              <a:buAutoNum type="arabicPeriod"/>
              <a:tabLst>
                <a:tab pos="270510" algn="l"/>
                <a:tab pos="270510" algn="l"/>
              </a:tabLst>
            </a:pPr>
            <a:r>
              <a:rPr lang="en-US" sz="1100" dirty="0"/>
              <a:t>David Huron , “Tone and Voice: A Derivation of the Rules of Voice-Leading from Perceptual Principles”, 2001 / [</a:t>
            </a:r>
            <a:r>
              <a:rPr lang="ru-RU" sz="1100" dirty="0" err="1"/>
              <a:t>Электронныи</a:t>
            </a:r>
            <a:r>
              <a:rPr lang="en-US" sz="1100" dirty="0"/>
              <a:t>̆ </a:t>
            </a:r>
            <a:r>
              <a:rPr lang="ru-RU" sz="1100" dirty="0"/>
              <a:t>ресурс</a:t>
            </a:r>
            <a:r>
              <a:rPr lang="en-US" sz="1100" dirty="0"/>
              <a:t>] // URL: </a:t>
            </a:r>
            <a:r>
              <a:rPr lang="en-US" sz="11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https://www.researchgate.net/figure/Frequency-of-occurrence-of-melodic-intervals-in-notated-sources-for-folk-and-popular_fig6_215646542</a:t>
            </a:r>
            <a:r>
              <a:rPr lang="en-US" sz="1100" dirty="0"/>
              <a:t> (</a:t>
            </a:r>
            <a:r>
              <a:rPr lang="ru-RU" sz="1100" dirty="0"/>
              <a:t>дата обращения</a:t>
            </a:r>
            <a:r>
              <a:rPr lang="en-US" sz="1100" dirty="0"/>
              <a:t> - 20 </a:t>
            </a:r>
            <a:r>
              <a:rPr lang="ru-RU" sz="1100" dirty="0"/>
              <a:t>апреля</a:t>
            </a:r>
            <a:r>
              <a:rPr lang="en-US" sz="1100" dirty="0"/>
              <a:t> 2024)</a:t>
            </a:r>
            <a:endParaRPr lang="ru-KZ" sz="1100" dirty="0"/>
          </a:p>
          <a:p>
            <a:pPr marL="228600" lvl="0" indent="-228600" fontAlgn="base">
              <a:spcBef>
                <a:spcPts val="300"/>
              </a:spcBef>
              <a:spcAft>
                <a:spcPts val="0"/>
              </a:spcAft>
              <a:buFont typeface="+mj-lt"/>
              <a:buAutoNum type="arabicPeriod"/>
              <a:tabLst>
                <a:tab pos="270510" algn="l"/>
                <a:tab pos="270510" algn="l"/>
              </a:tabLst>
            </a:pPr>
            <a:r>
              <a:rPr lang="en-US" sz="1100" dirty="0" err="1"/>
              <a:t>Dorien</a:t>
            </a:r>
            <a:r>
              <a:rPr lang="en-US" sz="1100" dirty="0"/>
              <a:t> </a:t>
            </a:r>
            <a:r>
              <a:rPr lang="en-US" sz="1100" dirty="0" err="1"/>
              <a:t>Herremans</a:t>
            </a:r>
            <a:r>
              <a:rPr lang="en-US" sz="1100" dirty="0"/>
              <a:t>, Ching-Hua </a:t>
            </a:r>
            <a:r>
              <a:rPr lang="en-US" sz="1100" dirty="0" err="1"/>
              <a:t>Chuan</a:t>
            </a:r>
            <a:r>
              <a:rPr lang="en-US" sz="1100" dirty="0"/>
              <a:t>, Elaine Chew, “Functional Taxonomy of Music Generation Systems” 2017.  [</a:t>
            </a:r>
            <a:r>
              <a:rPr lang="en-US" sz="1100" dirty="0" err="1"/>
              <a:t>Электронныи</a:t>
            </a:r>
            <a:r>
              <a:rPr lang="en-US" sz="1100" dirty="0"/>
              <a:t>̆ </a:t>
            </a:r>
            <a:r>
              <a:rPr lang="en-US" sz="1100" dirty="0" err="1"/>
              <a:t>ресурс</a:t>
            </a:r>
            <a:r>
              <a:rPr lang="en-US" sz="1100" dirty="0"/>
              <a:t>]. // URL: </a:t>
            </a:r>
            <a:r>
              <a:rPr lang="en-US" sz="11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https://dl.acm.org/doi/abs/10.1145/3108242</a:t>
            </a:r>
            <a:endParaRPr lang="ru-KZ" sz="1100" dirty="0"/>
          </a:p>
          <a:p>
            <a:pPr marL="228600" lvl="0" indent="-228600" fontAlgn="base">
              <a:spcBef>
                <a:spcPts val="300"/>
              </a:spcBef>
              <a:buFont typeface="+mj-lt"/>
              <a:buAutoNum type="arabicPeriod"/>
              <a:tabLst>
                <a:tab pos="270510" algn="l"/>
                <a:tab pos="270510" algn="l"/>
              </a:tabLst>
            </a:pPr>
            <a:r>
              <a:rPr lang="en-US" sz="1100" dirty="0"/>
              <a:t>S. A. Hedges, "Dice music in the eighteenth century", Music Lett., vol. 59, pp. 180-187, 1978.</a:t>
            </a:r>
            <a:endParaRPr lang="ru-KZ" sz="1100" dirty="0"/>
          </a:p>
          <a:p>
            <a:pPr marL="228600" lvl="0" indent="-228600" fontAlgn="base">
              <a:spcBef>
                <a:spcPts val="300"/>
              </a:spcBef>
              <a:buFont typeface="+mj-lt"/>
              <a:buAutoNum type="arabicPeriod"/>
              <a:tabLst>
                <a:tab pos="270510" algn="l"/>
                <a:tab pos="270510" algn="l"/>
              </a:tabLst>
            </a:pPr>
            <a:r>
              <a:rPr lang="en-US" sz="1100" dirty="0"/>
              <a:t>F. P. Brooks, A. L. Hopkins, P. G. Neumann and W. V. Wright, "An experiment in musical composition", IRE Trans. Electron. </a:t>
            </a:r>
            <a:r>
              <a:rPr lang="en-US" sz="1100" dirty="0" err="1"/>
              <a:t>Comput</a:t>
            </a:r>
            <a:r>
              <a:rPr lang="en-US" sz="1100" dirty="0"/>
              <a:t>., vol. EC-5, pp. 175-182, Sep. 1956.</a:t>
            </a:r>
            <a:endParaRPr lang="ru-KZ" sz="1100" dirty="0"/>
          </a:p>
          <a:p>
            <a:pPr marL="228600" lvl="0" indent="-228600" fontAlgn="base">
              <a:spcBef>
                <a:spcPts val="300"/>
              </a:spcBef>
              <a:buFont typeface="+mj-lt"/>
              <a:buAutoNum type="arabicPeriod"/>
              <a:tabLst>
                <a:tab pos="270510" algn="l"/>
                <a:tab pos="270510" algn="l"/>
              </a:tabLst>
            </a:pPr>
            <a:r>
              <a:rPr lang="ru-RU" sz="1100" dirty="0"/>
              <a:t>Генетический алгоритм [Электронный ресурс] // </a:t>
            </a:r>
            <a:r>
              <a:rPr lang="en-US" sz="1100" dirty="0"/>
              <a:t>URL</a:t>
            </a:r>
            <a:r>
              <a:rPr lang="ru-RU" sz="1100" dirty="0"/>
              <a:t>: </a:t>
            </a:r>
            <a:r>
              <a:rPr lang="en-US" sz="11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ru-RU" sz="11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en-US" sz="11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</a:t>
            </a:r>
            <a:r>
              <a:rPr lang="ru-RU" sz="11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sz="11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</a:t>
            </a:r>
            <a:r>
              <a:rPr lang="ru-RU" sz="11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sz="11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org</a:t>
            </a:r>
            <a:r>
              <a:rPr lang="ru-RU" sz="11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1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</a:t>
            </a:r>
            <a:r>
              <a:rPr lang="ru-RU" sz="11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/Генетический_алгоритм</a:t>
            </a:r>
            <a:r>
              <a:rPr lang="ru-RU" sz="1100" dirty="0"/>
              <a:t> (дата обращения - 23 апреля 2024)</a:t>
            </a:r>
            <a:endParaRPr lang="ru-KZ" sz="1100" dirty="0"/>
          </a:p>
          <a:p>
            <a:pPr>
              <a:spcBef>
                <a:spcPts val="300"/>
              </a:spcBef>
            </a:pPr>
            <a:endParaRPr lang="ru-RU" sz="11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/>
              <a:t>Мельник В. К.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314316" cy="408109"/>
          </a:xfrm>
        </p:spPr>
        <p:txBody>
          <a:bodyPr/>
          <a:lstStyle/>
          <a:p>
            <a:r>
              <a:rPr lang="ru-RU" sz="1000" dirty="0"/>
              <a:t>Клиент-серверное мобильное приложение для синтеза аранжировок музыкальных произведений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3554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/>
              <a:t>Описание предметной области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8" y="2306511"/>
            <a:ext cx="5074238" cy="3393234"/>
          </a:xfrm>
        </p:spPr>
        <p:txBody>
          <a:bodyPr>
            <a:normAutofit/>
          </a:bodyPr>
          <a:lstStyle/>
          <a:p>
            <a:r>
              <a:rPr lang="ru-RU" sz="1600" dirty="0"/>
              <a:t>Предполагается создание программы, </a:t>
            </a:r>
            <a:r>
              <a:rPr lang="ru-RU" sz="1600" dirty="0" err="1"/>
              <a:t>состоящеи</a:t>
            </a:r>
            <a:r>
              <a:rPr lang="ru-RU" sz="1600" dirty="0"/>
              <a:t>̆ из </a:t>
            </a:r>
            <a:r>
              <a:rPr lang="ru-RU" sz="1600" dirty="0" err="1"/>
              <a:t>сервернои</a:t>
            </a:r>
            <a:r>
              <a:rPr lang="ru-RU" sz="1600" dirty="0"/>
              <a:t>̆ части, и приложения для платформы </a:t>
            </a:r>
            <a:r>
              <a:rPr lang="en" sz="1600" dirty="0"/>
              <a:t>Apple IOS, </a:t>
            </a:r>
            <a:r>
              <a:rPr lang="ru-RU" sz="1600" dirty="0" err="1"/>
              <a:t>предоставляющеи</a:t>
            </a:r>
            <a:r>
              <a:rPr lang="ru-RU" sz="1600" dirty="0"/>
              <a:t>̆ пользователю инструменты для создания аранжировки </a:t>
            </a:r>
            <a:r>
              <a:rPr lang="ru-RU" sz="1600" dirty="0" err="1"/>
              <a:t>музыкальнои</a:t>
            </a:r>
            <a:r>
              <a:rPr lang="ru-RU" sz="1600" dirty="0"/>
              <a:t>̆ композиции на основе </a:t>
            </a:r>
            <a:r>
              <a:rPr lang="ru-RU" sz="1600" dirty="0" err="1"/>
              <a:t>придуманнои</a:t>
            </a:r>
            <a:r>
              <a:rPr lang="ru-RU" sz="1600" dirty="0"/>
              <a:t>̆ пользователем мелодии. </a:t>
            </a:r>
          </a:p>
          <a:p>
            <a:r>
              <a:rPr lang="ru-RU" sz="1600" dirty="0"/>
              <a:t>Под созданием аранжировки предполагается: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Синтез вариаций </a:t>
            </a:r>
            <a:r>
              <a:rPr lang="ru-RU" sz="1600" dirty="0" err="1"/>
              <a:t>даннои</a:t>
            </a:r>
            <a:r>
              <a:rPr lang="ru-RU" sz="1600" dirty="0"/>
              <a:t>̆ мелодии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Синтез гармонии под заданную мелодию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Подбор подходящего ритмического рисунка для </a:t>
            </a:r>
            <a:r>
              <a:rPr lang="ru-RU" sz="1600" dirty="0" err="1"/>
              <a:t>заданнои</a:t>
            </a:r>
            <a:r>
              <a:rPr lang="ru-RU" sz="1600" dirty="0"/>
              <a:t>̆ мелодии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Транспонирование мелодии в другие лады 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472946" cy="415925"/>
          </a:xfrm>
        </p:spPr>
        <p:txBody>
          <a:bodyPr/>
          <a:lstStyle/>
          <a:p>
            <a:r>
              <a:rPr lang="ru-RU" sz="1000" dirty="0"/>
              <a:t>Клиент-серверное мобильное приложение для синтеза аранжировок музыкальных произведений</a:t>
            </a:r>
            <a:endParaRPr lang="ru-RU" dirty="0"/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/>
              <a:t>Мельник В. К.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23CCBA4-EA8C-15D4-98FE-157AAFAD7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892" y="3289168"/>
            <a:ext cx="5074238" cy="234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77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2014718"/>
            <a:ext cx="11156159" cy="777025"/>
          </a:xfrm>
        </p:spPr>
        <p:txBody>
          <a:bodyPr/>
          <a:lstStyle/>
          <a:p>
            <a:pPr algn="ctr"/>
            <a:r>
              <a:rPr lang="ru-RU" dirty="0"/>
              <a:t>Спасибо за внимание!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C43CB66B-7797-423D-A478-A598D0BB8D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50611" y="2812854"/>
            <a:ext cx="4226729" cy="2219169"/>
          </a:xfrm>
        </p:spPr>
        <p:txBody>
          <a:bodyPr>
            <a:normAutofit/>
          </a:bodyPr>
          <a:lstStyle/>
          <a:p>
            <a:pPr algn="ctr"/>
            <a:r>
              <a:rPr lang="ru-RU" sz="2000" dirty="0"/>
              <a:t>Мельник Всеволод Константинович</a:t>
            </a:r>
          </a:p>
          <a:p>
            <a:pPr algn="ctr"/>
            <a:r>
              <a:rPr lang="ru-RU" sz="2000" dirty="0"/>
              <a:t>Клиент-серверное мобильное приложение для синтеза аранжировок музыкальных произведений</a:t>
            </a:r>
            <a:endParaRPr lang="en-US" sz="2000" dirty="0"/>
          </a:p>
          <a:p>
            <a:pPr algn="ctr"/>
            <a:r>
              <a:rPr lang="en-US" sz="2000" dirty="0" err="1"/>
              <a:t>vkmelnik@edu.hse.ru</a:t>
            </a:r>
            <a:endParaRPr lang="ru-RU" sz="2000" dirty="0"/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261153" cy="408109"/>
          </a:xfrm>
        </p:spPr>
        <p:txBody>
          <a:bodyPr/>
          <a:lstStyle/>
          <a:p>
            <a:r>
              <a:rPr lang="ru-RU" sz="1000" dirty="0"/>
              <a:t>Клиент-серверное мобильное приложение для синтеза аранжировок музыкальных произведений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1279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/>
              <a:t>Основные термины, понятия и определения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2299572"/>
            <a:ext cx="4957653" cy="4009708"/>
          </a:xfrm>
        </p:spPr>
        <p:txBody>
          <a:bodyPr>
            <a:noAutofit/>
          </a:bodyPr>
          <a:lstStyle/>
          <a:p>
            <a:r>
              <a:rPr lang="ru-RU" b="1" dirty="0"/>
              <a:t>Мелодия</a:t>
            </a:r>
            <a:r>
              <a:rPr lang="ru-RU" dirty="0"/>
              <a:t> - один голос </a:t>
            </a:r>
            <a:r>
              <a:rPr lang="ru-RU" dirty="0" err="1"/>
              <a:t>музыкальнои</a:t>
            </a:r>
            <a:r>
              <a:rPr lang="ru-RU" dirty="0"/>
              <a:t>̆ фактуры, </a:t>
            </a:r>
            <a:r>
              <a:rPr lang="ru-RU" dirty="0" err="1"/>
              <a:t>которыи</a:t>
            </a:r>
            <a:r>
              <a:rPr lang="ru-RU" dirty="0"/>
              <a:t>̆ трактуется в теории музыки и непосредственно воспринимается слухом как композиционно-техническое целое. </a:t>
            </a:r>
          </a:p>
          <a:p>
            <a:r>
              <a:rPr lang="ru-RU" b="1" dirty="0"/>
              <a:t>Музыкальная композиция (далее - композиция) </a:t>
            </a:r>
            <a:r>
              <a:rPr lang="ru-RU" dirty="0"/>
              <a:t>- категория музыковедения и </a:t>
            </a:r>
            <a:r>
              <a:rPr lang="ru-RU" dirty="0" err="1"/>
              <a:t>музыкальнои</a:t>
            </a:r>
            <a:r>
              <a:rPr lang="ru-RU" dirty="0"/>
              <a:t>̆ эстетики, характеризующая предметное воплощение музыки в виде выработанного и </a:t>
            </a:r>
            <a:r>
              <a:rPr lang="ru-RU" dirty="0" err="1"/>
              <a:t>завершённого</a:t>
            </a:r>
            <a:r>
              <a:rPr lang="ru-RU" dirty="0"/>
              <a:t> в себе музыкального произведения. </a:t>
            </a:r>
          </a:p>
          <a:p>
            <a:r>
              <a:rPr lang="ru-RU" b="1" dirty="0"/>
              <a:t>Аранжировка</a:t>
            </a:r>
            <a:r>
              <a:rPr lang="ru-RU" dirty="0"/>
              <a:t> - модификация, адаптация, изменение нотного текста музыкального произведения для исполнения его иным, чем в оригинале, составом инструментов </a:t>
            </a:r>
          </a:p>
          <a:p>
            <a:r>
              <a:rPr lang="ru-RU" b="1" dirty="0"/>
              <a:t>Нота</a:t>
            </a:r>
            <a:r>
              <a:rPr lang="ru-RU" dirty="0"/>
              <a:t> - графическое обозначение музыкальных звуков. Также используется как синоним к музыкальным звукам. </a:t>
            </a:r>
          </a:p>
          <a:p>
            <a:r>
              <a:rPr lang="ru-RU" b="1" dirty="0"/>
              <a:t>Интервал</a:t>
            </a:r>
            <a:r>
              <a:rPr lang="ru-RU" dirty="0"/>
              <a:t> - соотношение двух музыкальных звуков по их высоте.</a:t>
            </a:r>
          </a:p>
          <a:p>
            <a:r>
              <a:rPr lang="ru-RU" b="1" dirty="0"/>
              <a:t>Аккорд</a:t>
            </a:r>
            <a:r>
              <a:rPr lang="ru-RU" dirty="0"/>
              <a:t> - одновременное сочетание </a:t>
            </a:r>
            <a:r>
              <a:rPr lang="ru-RU" dirty="0" err="1"/>
              <a:t>трёх</a:t>
            </a:r>
            <a:r>
              <a:rPr lang="ru-RU" dirty="0"/>
              <a:t> и более музыкальных звуков </a:t>
            </a:r>
            <a:r>
              <a:rPr lang="ru-RU" dirty="0" err="1"/>
              <a:t>разнои</a:t>
            </a:r>
            <a:r>
              <a:rPr lang="ru-RU" dirty="0"/>
              <a:t>̆ высоты (точнее, разных высотных классов), воспринимаемое слухом как </a:t>
            </a:r>
            <a:r>
              <a:rPr lang="ru-RU" dirty="0" err="1"/>
              <a:t>целостныи</a:t>
            </a:r>
            <a:r>
              <a:rPr lang="ru-RU" dirty="0"/>
              <a:t>̆ элемент </a:t>
            </a:r>
            <a:r>
              <a:rPr lang="ru-RU" dirty="0" err="1"/>
              <a:t>звуковысотнои</a:t>
            </a:r>
            <a:r>
              <a:rPr lang="ru-RU" dirty="0"/>
              <a:t>̆ вертикали. 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472946" cy="408109"/>
          </a:xfrm>
        </p:spPr>
        <p:txBody>
          <a:bodyPr/>
          <a:lstStyle/>
          <a:p>
            <a:r>
              <a:rPr lang="ru-RU" sz="1000" dirty="0"/>
              <a:t>Клиент-серверное мобильное приложение для синтеза аранжировок музыкальных произведений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Мельник В. К.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EB211C4D-5148-0B02-DB7B-BFCBD46630A3}"/>
              </a:ext>
            </a:extLst>
          </p:cNvPr>
          <p:cNvSpPr txBox="1">
            <a:spLocks/>
          </p:cNvSpPr>
          <p:nvPr/>
        </p:nvSpPr>
        <p:spPr>
          <a:xfrm>
            <a:off x="5817870" y="2299572"/>
            <a:ext cx="5924186" cy="4009708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/>
              <a:t>Арпеджио</a:t>
            </a:r>
            <a:r>
              <a:rPr lang="ru-RU" dirty="0"/>
              <a:t> - способ исполнения аккордов, при котором звуки аккорда берутся последовательно один за другим </a:t>
            </a:r>
          </a:p>
          <a:p>
            <a:r>
              <a:rPr lang="ru-RU" b="1" dirty="0"/>
              <a:t>Гармония</a:t>
            </a:r>
            <a:r>
              <a:rPr lang="ru-RU" dirty="0"/>
              <a:t> - в </a:t>
            </a:r>
            <a:r>
              <a:rPr lang="ru-RU" dirty="0" err="1"/>
              <a:t>даннои</a:t>
            </a:r>
            <a:r>
              <a:rPr lang="ru-RU" dirty="0"/>
              <a:t>̆ презентации - </a:t>
            </a:r>
            <a:r>
              <a:rPr lang="ru-RU" dirty="0" err="1"/>
              <a:t>звуковысотная</a:t>
            </a:r>
            <a:r>
              <a:rPr lang="ru-RU" dirty="0"/>
              <a:t> организация музыки — как </a:t>
            </a:r>
            <a:r>
              <a:rPr lang="ru-RU" dirty="0" err="1"/>
              <a:t>многоголоснои</a:t>
            </a:r>
            <a:r>
              <a:rPr lang="ru-RU" dirty="0"/>
              <a:t>̆, так и </a:t>
            </a:r>
            <a:r>
              <a:rPr lang="ru-RU" dirty="0" err="1"/>
              <a:t>одноголоснои</a:t>
            </a:r>
            <a:r>
              <a:rPr lang="ru-RU" dirty="0"/>
              <a:t>̆. </a:t>
            </a:r>
          </a:p>
          <a:p>
            <a:r>
              <a:rPr lang="ru-RU" b="1" dirty="0"/>
              <a:t>Лад</a:t>
            </a:r>
            <a:r>
              <a:rPr lang="ru-RU" dirty="0"/>
              <a:t> - последовательность звуков, расположенных по высоте в восходящем или нисходящем порядке. Отдельные звуки в таком ряду в теории музыки именуются ступенями. </a:t>
            </a:r>
          </a:p>
          <a:p>
            <a:r>
              <a:rPr lang="en" b="1" dirty="0"/>
              <a:t>IOS</a:t>
            </a:r>
            <a:r>
              <a:rPr lang="en" dirty="0"/>
              <a:t> - </a:t>
            </a:r>
            <a:r>
              <a:rPr lang="ru-RU" dirty="0"/>
              <a:t>мобильная операционная система для смартфонов, электронных планшетов, носимых </a:t>
            </a:r>
            <a:r>
              <a:rPr lang="ru-RU" dirty="0" err="1"/>
              <a:t>проигрывателеи</a:t>
            </a:r>
            <a:r>
              <a:rPr lang="ru-RU" dirty="0"/>
              <a:t>̆, разрабатываемая и выпускаемая </a:t>
            </a:r>
            <a:r>
              <a:rPr lang="ru-RU" dirty="0" err="1"/>
              <a:t>американскои</a:t>
            </a:r>
            <a:r>
              <a:rPr lang="ru-RU" dirty="0"/>
              <a:t>̆ </a:t>
            </a:r>
            <a:r>
              <a:rPr lang="ru-RU" dirty="0" err="1"/>
              <a:t>компаниеи</a:t>
            </a:r>
            <a:r>
              <a:rPr lang="ru-RU" dirty="0"/>
              <a:t>̆ </a:t>
            </a:r>
            <a:r>
              <a:rPr lang="en" dirty="0"/>
              <a:t>Apple. </a:t>
            </a:r>
          </a:p>
          <a:p>
            <a:r>
              <a:rPr lang="en" b="1" dirty="0"/>
              <a:t>MIDI</a:t>
            </a:r>
            <a:r>
              <a:rPr lang="en" dirty="0"/>
              <a:t> - </a:t>
            </a:r>
            <a:r>
              <a:rPr lang="ru-RU" dirty="0"/>
              <a:t>стандарт </a:t>
            </a:r>
            <a:r>
              <a:rPr lang="ru-RU" dirty="0" err="1"/>
              <a:t>цифровои</a:t>
            </a:r>
            <a:r>
              <a:rPr lang="ru-RU" dirty="0"/>
              <a:t>̆ звукозаписи на формат обмена данными (</a:t>
            </a:r>
            <a:r>
              <a:rPr lang="ru-RU" dirty="0" err="1"/>
              <a:t>интерфейс</a:t>
            </a:r>
            <a:r>
              <a:rPr lang="ru-RU" dirty="0"/>
              <a:t>) между электронными музыкальными инструментами.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3750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/>
              <a:t>Актуальность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9110" y="2516822"/>
            <a:ext cx="7632835" cy="4048569"/>
          </a:xfrm>
        </p:spPr>
        <p:txBody>
          <a:bodyPr>
            <a:normAutofit/>
          </a:bodyPr>
          <a:lstStyle/>
          <a:p>
            <a:r>
              <a:rPr lang="ru-RU" sz="1600" dirty="0"/>
              <a:t>На </a:t>
            </a:r>
            <a:r>
              <a:rPr lang="ru-RU" sz="1600" dirty="0" err="1"/>
              <a:t>данныи</a:t>
            </a:r>
            <a:r>
              <a:rPr lang="ru-RU" sz="1600" dirty="0"/>
              <a:t>̆ момент всё большую популярность набирает занятие </a:t>
            </a:r>
            <a:r>
              <a:rPr lang="ru-RU" sz="1600" dirty="0" err="1"/>
              <a:t>музыкои</a:t>
            </a:r>
            <a:r>
              <a:rPr lang="ru-RU" sz="1600" dirty="0"/>
              <a:t>̆. Многие люди изучают её с целью написания собственных композиций, как для проведения досуга, так и в качестве </a:t>
            </a:r>
            <a:r>
              <a:rPr lang="ru-RU" sz="1600" dirty="0" err="1"/>
              <a:t>основнои</a:t>
            </a:r>
            <a:r>
              <a:rPr lang="ru-RU" sz="1600" dirty="0"/>
              <a:t>̆ профессиональной̆ деятельности. </a:t>
            </a:r>
          </a:p>
          <a:p>
            <a:r>
              <a:rPr lang="ru-RU" sz="1600" b="1" dirty="0"/>
              <a:t>Основная аудитория </a:t>
            </a:r>
            <a:r>
              <a:rPr lang="ru-RU" sz="1600" dirty="0"/>
              <a:t>- люди, которые занимаются </a:t>
            </a:r>
            <a:r>
              <a:rPr lang="ru-RU" sz="1600" dirty="0" err="1"/>
              <a:t>музыкои</a:t>
            </a:r>
            <a:r>
              <a:rPr lang="ru-RU" sz="1600" dirty="0"/>
              <a:t>̆ недавно и обладают базовыми знаниями теории и навыками игры на каком-либо музыкальном инструменте. </a:t>
            </a:r>
          </a:p>
          <a:p>
            <a:r>
              <a:rPr lang="ru-RU" sz="1600" dirty="0"/>
              <a:t>Так же приложение будет полезно и для более опытных музыкантов. 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9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472946" cy="408109"/>
          </a:xfrm>
        </p:spPr>
        <p:txBody>
          <a:bodyPr/>
          <a:lstStyle/>
          <a:p>
            <a:r>
              <a:rPr lang="ru-RU" sz="1000" dirty="0"/>
              <a:t>Клиент-серверное мобильное приложение для синтеза аранжировок музыкальных произведений</a:t>
            </a:r>
            <a:endParaRPr lang="ru-RU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/>
              <a:t>Мельник В. К.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68338A4-FEB5-39E7-E264-D2985594C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97" y="2260711"/>
            <a:ext cx="3262234" cy="360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453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/>
              <a:t>Цель и задачи ВКР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2379662"/>
            <a:ext cx="10752663" cy="3666807"/>
          </a:xfrm>
        </p:spPr>
        <p:txBody>
          <a:bodyPr>
            <a:normAutofit/>
          </a:bodyPr>
          <a:lstStyle/>
          <a:p>
            <a:r>
              <a:rPr lang="ru-RU" sz="1400" i="1" dirty="0"/>
              <a:t>Цель работы</a:t>
            </a:r>
            <a:r>
              <a:rPr lang="ru-RU" sz="1400" dirty="0"/>
              <a:t> – ускорить аранжировку музыкальных произведений</a:t>
            </a:r>
          </a:p>
          <a:p>
            <a:r>
              <a:rPr lang="ru-RU" sz="1400" i="1" dirty="0"/>
              <a:t>Задачи: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Исследовать разработанные на данный момент алгоритмы и модели машинного обучения, применяемые для создания и изменения музыкальных композиций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Исследовать разработанные на данный момент технологии рендера различных видов музыкальной записи и создания </a:t>
            </a:r>
            <a:r>
              <a:rPr lang="en" sz="1400" dirty="0"/>
              <a:t>MIDI-</a:t>
            </a:r>
            <a:r>
              <a:rPr lang="ru-RU" sz="1400" dirty="0"/>
              <a:t>файлов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Разработать алгоритм генерации вариаций мелодии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Разработать алгоритм генерации вариаций ритма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Разработать алгоритм генерации подходящих аккордовых последовательностей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Разработать архитектуру приложения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Разработать редактор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Разработать функционал воспроизведения полученных частей аранжировки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8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472946" cy="408109"/>
          </a:xfrm>
        </p:spPr>
        <p:txBody>
          <a:bodyPr/>
          <a:lstStyle/>
          <a:p>
            <a:r>
              <a:rPr lang="ru-RU" sz="1000" dirty="0"/>
              <a:t>Клиент-серверное мобильное приложение для синтеза аранжировок музыкальных произведений</a:t>
            </a:r>
            <a:endParaRPr lang="ru-RU" dirty="0"/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/>
              <a:t>Мельник В. К.</a:t>
            </a:r>
          </a:p>
        </p:txBody>
      </p:sp>
    </p:spTree>
    <p:extLst>
      <p:ext uri="{BB962C8B-B14F-4D97-AF65-F5344CB8AC3E}">
        <p14:creationId xmlns:p14="http://schemas.microsoft.com/office/powerpoint/2010/main" val="3181034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/>
              <a:t>Анализ существующих решений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324949" cy="408109"/>
          </a:xfrm>
        </p:spPr>
        <p:txBody>
          <a:bodyPr/>
          <a:lstStyle/>
          <a:p>
            <a:r>
              <a:rPr lang="ru-RU" sz="1000" dirty="0"/>
              <a:t>Клиент-серверное мобильное приложение для синтеза аранжировок музыкальных произведений</a:t>
            </a:r>
            <a:endParaRPr lang="ru-RU" dirty="0"/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/>
              <a:t>Мельник В. К.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7783FA78-71EA-50A0-2AC0-4F18640ED0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944566"/>
              </p:ext>
            </p:extLst>
          </p:nvPr>
        </p:nvGraphicFramePr>
        <p:xfrm>
          <a:off x="585897" y="2224815"/>
          <a:ext cx="9289623" cy="369451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65316">
                  <a:extLst>
                    <a:ext uri="{9D8B030D-6E8A-4147-A177-3AD203B41FA5}">
                      <a16:colId xmlns:a16="http://schemas.microsoft.com/office/drawing/2014/main" val="3453228344"/>
                    </a:ext>
                  </a:extLst>
                </a:gridCol>
                <a:gridCol w="1141003">
                  <a:extLst>
                    <a:ext uri="{9D8B030D-6E8A-4147-A177-3AD203B41FA5}">
                      <a16:colId xmlns:a16="http://schemas.microsoft.com/office/drawing/2014/main" val="1405700573"/>
                    </a:ext>
                  </a:extLst>
                </a:gridCol>
                <a:gridCol w="1286286">
                  <a:extLst>
                    <a:ext uri="{9D8B030D-6E8A-4147-A177-3AD203B41FA5}">
                      <a16:colId xmlns:a16="http://schemas.microsoft.com/office/drawing/2014/main" val="1829698738"/>
                    </a:ext>
                  </a:extLst>
                </a:gridCol>
                <a:gridCol w="1074204">
                  <a:extLst>
                    <a:ext uri="{9D8B030D-6E8A-4147-A177-3AD203B41FA5}">
                      <a16:colId xmlns:a16="http://schemas.microsoft.com/office/drawing/2014/main" val="428787510"/>
                    </a:ext>
                  </a:extLst>
                </a:gridCol>
                <a:gridCol w="1159674">
                  <a:extLst>
                    <a:ext uri="{9D8B030D-6E8A-4147-A177-3AD203B41FA5}">
                      <a16:colId xmlns:a16="http://schemas.microsoft.com/office/drawing/2014/main" val="3752465285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424872214"/>
                    </a:ext>
                  </a:extLst>
                </a:gridCol>
                <a:gridCol w="1074420">
                  <a:extLst>
                    <a:ext uri="{9D8B030D-6E8A-4147-A177-3AD203B41FA5}">
                      <a16:colId xmlns:a16="http://schemas.microsoft.com/office/drawing/2014/main" val="1992504626"/>
                    </a:ext>
                  </a:extLst>
                </a:gridCol>
              </a:tblGrid>
              <a:tr h="321685">
                <a:tc>
                  <a:txBody>
                    <a:bodyPr/>
                    <a:lstStyle/>
                    <a:p>
                      <a:br>
                        <a:rPr lang="ru-KZ" sz="1400" dirty="0">
                          <a:effectLst/>
                        </a:rPr>
                      </a:br>
                      <a:endParaRPr lang="ru-KZ" sz="14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400" b="1" dirty="0" err="1">
                          <a:solidFill>
                            <a:srgbClr val="FFFFFF"/>
                          </a:solidFill>
                          <a:effectLst/>
                        </a:rPr>
                        <a:t>Autochords</a:t>
                      </a:r>
                      <a:endParaRPr lang="en" sz="14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400" b="1" dirty="0">
                          <a:solidFill>
                            <a:srgbClr val="FFFFFF"/>
                          </a:solidFill>
                          <a:effectLst/>
                        </a:rPr>
                        <a:t>Chord Suggester</a:t>
                      </a:r>
                      <a:endParaRPr lang="en" sz="14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400" b="1">
                          <a:solidFill>
                            <a:srgbClr val="FFFFFF"/>
                          </a:solidFill>
                          <a:effectLst/>
                        </a:rPr>
                        <a:t>Cthulhu</a:t>
                      </a:r>
                      <a:endParaRPr lang="en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400" b="1">
                          <a:solidFill>
                            <a:srgbClr val="FFFFFF"/>
                          </a:solidFill>
                          <a:effectLst/>
                        </a:rPr>
                        <a:t>AIVA</a:t>
                      </a:r>
                      <a:endParaRPr lang="en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400" dirty="0">
                          <a:solidFill>
                            <a:srgbClr val="FFFFFF"/>
                          </a:solidFill>
                          <a:effectLst/>
                        </a:rPr>
                        <a:t>Amadeus Code</a:t>
                      </a:r>
                      <a:endParaRPr lang="en" sz="14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ru-KZ" sz="1400" dirty="0">
                          <a:effectLst/>
                        </a:rPr>
                      </a:br>
                      <a:endParaRPr lang="ru-KZ" sz="14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62153"/>
                  </a:ext>
                </a:extLst>
              </a:tr>
              <a:tr h="283926"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rgbClr val="FFFFFF"/>
                          </a:solidFill>
                          <a:effectLst/>
                        </a:rPr>
                        <a:t>Генерация аккордов</a:t>
                      </a:r>
                      <a:endParaRPr lang="ru-RU" sz="14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dirty="0">
                          <a:solidFill>
                            <a:srgbClr val="000000"/>
                          </a:solidFill>
                          <a:effectLst/>
                        </a:rPr>
                        <a:t>+</a:t>
                      </a:r>
                      <a:endParaRPr lang="ru-KZ" sz="14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+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b="1">
                          <a:solidFill>
                            <a:srgbClr val="000000"/>
                          </a:solidFill>
                          <a:effectLst/>
                        </a:rPr>
                        <a:t>+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+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+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+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5494379"/>
                  </a:ext>
                </a:extLst>
              </a:tr>
              <a:tr h="412503"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rgbClr val="FFFFFF"/>
                          </a:solidFill>
                          <a:effectLst/>
                        </a:rPr>
                        <a:t>Генерация ритма</a:t>
                      </a:r>
                      <a:endParaRPr lang="ru-RU" sz="14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dirty="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endParaRPr lang="ru-KZ" sz="14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dirty="0">
                          <a:solidFill>
                            <a:srgbClr val="000000"/>
                          </a:solidFill>
                          <a:effectLst/>
                        </a:rPr>
                        <a:t>+-</a:t>
                      </a:r>
                      <a:endParaRPr lang="ru-KZ" sz="14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dirty="0">
                          <a:solidFill>
                            <a:srgbClr val="000000"/>
                          </a:solidFill>
                          <a:effectLst/>
                        </a:rPr>
                        <a:t>+</a:t>
                      </a:r>
                      <a:endParaRPr lang="ru-KZ" sz="14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+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+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0624203"/>
                  </a:ext>
                </a:extLst>
              </a:tr>
              <a:tr h="338879"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rgbClr val="FFFFFF"/>
                          </a:solidFill>
                          <a:effectLst/>
                        </a:rPr>
                        <a:t>Генерация аранжировки</a:t>
                      </a:r>
                      <a:endParaRPr lang="ru-RU" sz="14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dirty="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endParaRPr lang="ru-KZ" sz="14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+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dirty="0">
                          <a:solidFill>
                            <a:srgbClr val="000000"/>
                          </a:solidFill>
                          <a:effectLst/>
                        </a:rPr>
                        <a:t>+</a:t>
                      </a:r>
                      <a:endParaRPr lang="ru-KZ" sz="14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2458713"/>
                  </a:ext>
                </a:extLst>
              </a:tr>
              <a:tr h="483478"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rgbClr val="FFFFFF"/>
                          </a:solidFill>
                          <a:effectLst/>
                        </a:rPr>
                        <a:t>Результат может быть прочитан человеком</a:t>
                      </a:r>
                      <a:endParaRPr lang="ru-RU" sz="14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+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dirty="0">
                          <a:solidFill>
                            <a:srgbClr val="000000"/>
                          </a:solidFill>
                          <a:effectLst/>
                        </a:rPr>
                        <a:t>+</a:t>
                      </a:r>
                      <a:endParaRPr lang="ru-KZ" sz="14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dirty="0">
                          <a:solidFill>
                            <a:srgbClr val="000000"/>
                          </a:solidFill>
                          <a:effectLst/>
                        </a:rPr>
                        <a:t>+</a:t>
                      </a:r>
                      <a:endParaRPr lang="ru-KZ" sz="14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+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+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037181"/>
                  </a:ext>
                </a:extLst>
              </a:tr>
              <a:tr h="412503">
                <a:tc>
                  <a:txBody>
                    <a:bodyPr/>
                    <a:lstStyle/>
                    <a:p>
                      <a:r>
                        <a:rPr lang="ru-RU" sz="1400" dirty="0" err="1">
                          <a:solidFill>
                            <a:srgbClr val="FFFFFF"/>
                          </a:solidFill>
                          <a:effectLst/>
                        </a:rPr>
                        <a:t>Распознование</a:t>
                      </a:r>
                      <a:r>
                        <a:rPr lang="ru-RU" sz="1400" dirty="0">
                          <a:solidFill>
                            <a:srgbClr val="FFFFFF"/>
                          </a:solidFill>
                          <a:effectLst/>
                        </a:rPr>
                        <a:t> мелодии</a:t>
                      </a:r>
                      <a:endParaRPr lang="ru-RU" sz="14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b="1">
                          <a:solidFill>
                            <a:srgbClr val="000000"/>
                          </a:solidFill>
                          <a:effectLst/>
                        </a:rPr>
                        <a:t>+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1959050"/>
                  </a:ext>
                </a:extLst>
              </a:tr>
              <a:tr h="283926"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rgbClr val="FFFFFF"/>
                          </a:solidFill>
                          <a:effectLst/>
                        </a:rPr>
                        <a:t>Экспорт в 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</a:rPr>
                        <a:t>MIDI</a:t>
                      </a:r>
                      <a:endParaRPr lang="en" sz="14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+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+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+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+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+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1717725"/>
                  </a:ext>
                </a:extLst>
              </a:tr>
              <a:tr h="412503"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rgbClr val="FFFFFF"/>
                          </a:solidFill>
                          <a:effectLst/>
                        </a:rPr>
                        <a:t>Генерация основана на данной пользователем мелодии</a:t>
                      </a:r>
                      <a:endParaRPr lang="ru-RU" sz="14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dirty="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endParaRPr lang="ru-KZ" sz="14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+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+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333126"/>
                  </a:ext>
                </a:extLst>
              </a:tr>
              <a:tr h="412503"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rgbClr val="FFFFFF"/>
                          </a:solidFill>
                          <a:effectLst/>
                        </a:rPr>
                        <a:t>Воспроизведение результата</a:t>
                      </a:r>
                      <a:endParaRPr lang="ru-RU" sz="14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+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+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+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+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solidFill>
                            <a:srgbClr val="000000"/>
                          </a:solidFill>
                          <a:effectLst/>
                        </a:rPr>
                        <a:t>+</a:t>
                      </a:r>
                      <a:endParaRPr lang="ru-KZ" sz="14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dirty="0">
                          <a:solidFill>
                            <a:srgbClr val="000000"/>
                          </a:solidFill>
                          <a:effectLst/>
                        </a:rPr>
                        <a:t>+</a:t>
                      </a:r>
                      <a:endParaRPr lang="ru-KZ" sz="14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9165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017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/>
              <a:t>Практическая значимость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218623" cy="408109"/>
          </a:xfrm>
        </p:spPr>
        <p:txBody>
          <a:bodyPr/>
          <a:lstStyle/>
          <a:p>
            <a:r>
              <a:rPr lang="ru-RU" sz="1000" dirty="0"/>
              <a:t>Клиент-серверное мобильное приложение для синтеза аранжировок музыкальных произведений</a:t>
            </a:r>
            <a:endParaRPr lang="ru-RU" dirty="0"/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/>
              <a:t>Мельник В. К.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05A987F-37EE-7D19-778A-7DA4C1EDE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2379663"/>
            <a:ext cx="5403423" cy="3393234"/>
          </a:xfrm>
        </p:spPr>
        <p:txBody>
          <a:bodyPr>
            <a:normAutofit/>
          </a:bodyPr>
          <a:lstStyle/>
          <a:p>
            <a:r>
              <a:rPr lang="ru-RU" sz="1400" dirty="0"/>
              <a:t>Предложенная программа может упростить написание музыкальных композиций путём ускорения перебора возможных вариантов развития мелодии, или послужить источником вдохновения как для начинающих, так и для профессиональных композиторов и аранжировщиков. </a:t>
            </a:r>
          </a:p>
        </p:txBody>
      </p:sp>
    </p:spTree>
    <p:extLst>
      <p:ext uri="{BB962C8B-B14F-4D97-AF65-F5344CB8AC3E}">
        <p14:creationId xmlns:p14="http://schemas.microsoft.com/office/powerpoint/2010/main" val="3071503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/>
              <a:t>Функциональные требования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8805" y="2243640"/>
            <a:ext cx="10534390" cy="3893122"/>
          </a:xfrm>
        </p:spPr>
        <p:txBody>
          <a:bodyPr>
            <a:normAutofit/>
          </a:bodyPr>
          <a:lstStyle/>
          <a:p>
            <a:r>
              <a:rPr lang="ru-RU" sz="1600" b="1" dirty="0"/>
              <a:t>Серверная часть</a:t>
            </a:r>
            <a:r>
              <a:rPr lang="ru-RU" sz="16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Подбор аккордов к </a:t>
            </a:r>
            <a:r>
              <a:rPr lang="ru-RU" sz="1600" dirty="0" err="1"/>
              <a:t>заданнои</a:t>
            </a:r>
            <a:r>
              <a:rPr lang="ru-RU" sz="1600" dirty="0"/>
              <a:t>̆ мелодии в рамках выбранного музыкального стиля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Проверка мелодии на предмет гармонических ошибок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Транспонирование в другие лады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Генерация вариаций мелодии в рамках выбранного музыкального стиля, с изменением порядка нот, их </a:t>
            </a:r>
            <a:r>
              <a:rPr lang="ru-RU" sz="1600" dirty="0" err="1"/>
              <a:t>длительностеи</a:t>
            </a:r>
            <a:r>
              <a:rPr lang="ru-RU" sz="1600" dirty="0"/>
              <a:t>̆, </a:t>
            </a:r>
            <a:r>
              <a:rPr lang="ru-RU" sz="1600" dirty="0" err="1"/>
              <a:t>приёмов</a:t>
            </a:r>
            <a:r>
              <a:rPr lang="ru-RU" sz="1600" dirty="0"/>
              <a:t> игры и других характеристик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Генерация подходящих ритмических рисунков и барабанных партий к </a:t>
            </a:r>
            <a:r>
              <a:rPr lang="ru-RU" sz="1600" dirty="0" err="1"/>
              <a:t>заданнои</a:t>
            </a:r>
            <a:r>
              <a:rPr lang="ru-RU" sz="1600" dirty="0"/>
              <a:t>̆ мелодии в выбранном стиле 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8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293051" cy="408109"/>
          </a:xfrm>
        </p:spPr>
        <p:txBody>
          <a:bodyPr/>
          <a:lstStyle/>
          <a:p>
            <a:r>
              <a:rPr lang="ru-RU" sz="1000" dirty="0"/>
              <a:t>Клиент-серверное мобильное приложение для синтеза аранжировок музыкальных произведений</a:t>
            </a:r>
            <a:endParaRPr lang="ru-RU" dirty="0"/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/>
              <a:t>Мельник В. К.</a:t>
            </a:r>
          </a:p>
        </p:txBody>
      </p:sp>
    </p:spTree>
    <p:extLst>
      <p:ext uri="{BB962C8B-B14F-4D97-AF65-F5344CB8AC3E}">
        <p14:creationId xmlns:p14="http://schemas.microsoft.com/office/powerpoint/2010/main" val="411463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/>
              <a:t>Функциональные требования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8805" y="2243640"/>
            <a:ext cx="10534390" cy="3893122"/>
          </a:xfrm>
        </p:spPr>
        <p:txBody>
          <a:bodyPr>
            <a:normAutofit/>
          </a:bodyPr>
          <a:lstStyle/>
          <a:p>
            <a:r>
              <a:rPr lang="ru-RU" sz="1600" b="1" dirty="0"/>
              <a:t>Мобильное приложение</a:t>
            </a:r>
            <a:r>
              <a:rPr lang="ru-RU" sz="16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Распознание мелодии по данным с микрофона (включает в себя распознание высоты и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длительности сыгранных нот)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Отрисовка сыгранных пользователем и синтезированных </a:t>
            </a:r>
            <a:r>
              <a:rPr lang="ru-RU" sz="1600" dirty="0" err="1"/>
              <a:t>программои</a:t>
            </a:r>
            <a:r>
              <a:rPr lang="ru-RU" sz="1600" dirty="0"/>
              <a:t>̆ нот в виде </a:t>
            </a:r>
            <a:r>
              <a:rPr lang="en-US" sz="1600" dirty="0"/>
              <a:t>Piano Roll.</a:t>
            </a:r>
            <a:endParaRPr lang="ru-R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Редактирование </a:t>
            </a:r>
            <a:r>
              <a:rPr lang="ru-RU" sz="1600" dirty="0" err="1"/>
              <a:t>полученнои</a:t>
            </a:r>
            <a:r>
              <a:rPr lang="ru-RU" sz="1600" dirty="0"/>
              <a:t>̆ записи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Применение к </a:t>
            </a:r>
            <a:r>
              <a:rPr lang="ru-RU" sz="1600" dirty="0" err="1"/>
              <a:t>записаннои</a:t>
            </a:r>
            <a:r>
              <a:rPr lang="ru-RU" sz="1600" dirty="0"/>
              <a:t>̆ мелодии алгоритмов, реализованных на сервере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Воспроизведение записи виртуальными музыкальными инструментами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Сохранение </a:t>
            </a:r>
            <a:r>
              <a:rPr lang="ru-RU" sz="1600" dirty="0" err="1"/>
              <a:t>полученнои</a:t>
            </a:r>
            <a:r>
              <a:rPr lang="ru-RU" sz="1600" dirty="0"/>
              <a:t>̆ записи на </a:t>
            </a:r>
            <a:r>
              <a:rPr lang="ru-RU" sz="1600" dirty="0" err="1"/>
              <a:t>устройстве</a:t>
            </a:r>
            <a:endParaRPr lang="ru-R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Экспорт записи в формате </a:t>
            </a:r>
            <a:r>
              <a:rPr lang="en" sz="1600" dirty="0"/>
              <a:t>MIDI</a:t>
            </a:r>
            <a:endParaRPr lang="ru-RU" sz="16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8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293051" cy="408109"/>
          </a:xfrm>
        </p:spPr>
        <p:txBody>
          <a:bodyPr/>
          <a:lstStyle/>
          <a:p>
            <a:r>
              <a:rPr lang="ru-RU" sz="1000" dirty="0"/>
              <a:t>Клиент-серверное мобильное приложение для синтеза аранжировок музыкальных произведений</a:t>
            </a:r>
            <a:endParaRPr lang="ru-RU" dirty="0"/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/>
              <a:t>Мельник В. К.</a:t>
            </a:r>
          </a:p>
        </p:txBody>
      </p:sp>
    </p:spTree>
    <p:extLst>
      <p:ext uri="{BB962C8B-B14F-4D97-AF65-F5344CB8AC3E}">
        <p14:creationId xmlns:p14="http://schemas.microsoft.com/office/powerpoint/2010/main" val="2478661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2A9C74E6E830D74E9B0FDDB4017A5417" ma:contentTypeVersion="13" ma:contentTypeDescription="Создание документа." ma:contentTypeScope="" ma:versionID="d4e423622451d608a8a05f4da7a1e1a2">
  <xsd:schema xmlns:xsd="http://www.w3.org/2001/XMLSchema" xmlns:xs="http://www.w3.org/2001/XMLSchema" xmlns:p="http://schemas.microsoft.com/office/2006/metadata/properties" xmlns:ns2="9875bd71-cde8-496c-a136-433f55d5e6d0" xmlns:ns3="e96afe77-3acb-4328-97fc-408e1bde3ecd" targetNamespace="http://schemas.microsoft.com/office/2006/metadata/properties" ma:root="true" ma:fieldsID="4831203c63c08b9f52ea6d3ee0d7a96e" ns2:_="" ns3:_="">
    <xsd:import namespace="9875bd71-cde8-496c-a136-433f55d5e6d0"/>
    <xsd:import namespace="e96afe77-3acb-4328-97fc-408e1bde3e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5bd71-cde8-496c-a136-433f55d5e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6afe77-3acb-4328-97fc-408e1bde3ec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D4651DD-DCCC-4759-B2F6-7F520BDCC2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75bd71-cde8-496c-a136-433f55d5e6d0"/>
    <ds:schemaRef ds:uri="e96afe77-3acb-4328-97fc-408e1bde3e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34386AA-1848-4C75-B336-1053927CB0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33DAF31-D8A6-49A0-9A5D-8B2EA5B1C511}">
  <ds:schemaRefs>
    <ds:schemaRef ds:uri="http://purl.org/dc/dcmitype/"/>
    <ds:schemaRef ds:uri="http://purl.org/dc/terms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9875bd71-cde8-496c-a136-433f55d5e6d0"/>
    <ds:schemaRef ds:uri="http://schemas.openxmlformats.org/package/2006/metadata/core-properties"/>
    <ds:schemaRef ds:uri="e96afe77-3acb-4328-97fc-408e1bde3ec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3521</TotalTime>
  <Words>2008</Words>
  <Application>Microsoft Macintosh PowerPoint</Application>
  <PresentationFormat>Широкоэкранный</PresentationFormat>
  <Paragraphs>253</Paragraphs>
  <Slides>20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Helvetica</vt:lpstr>
      <vt:lpstr>HSE Sans</vt:lpstr>
      <vt:lpstr>Office Theme</vt:lpstr>
      <vt:lpstr>Клиент-серверное мобильное приложение для синтеза аранжировок музыкальных произведений Client-Server Mobile Application for Synthesizing Arrangements for Musical Compositions</vt:lpstr>
      <vt:lpstr>Описание предметной области</vt:lpstr>
      <vt:lpstr>Основные термины, понятия и определения</vt:lpstr>
      <vt:lpstr>Актуальность</vt:lpstr>
      <vt:lpstr>Цель и задачи ВКР</vt:lpstr>
      <vt:lpstr>Анализ существующих решений</vt:lpstr>
      <vt:lpstr>Практическая значимость</vt:lpstr>
      <vt:lpstr>Функциональные требования</vt:lpstr>
      <vt:lpstr>Функциональные требования</vt:lpstr>
      <vt:lpstr>Анализ и выбор моделей, методов и алгоритмов</vt:lpstr>
      <vt:lpstr>Алгоритмы генерации вариаций мелодии</vt:lpstr>
      <vt:lpstr>Технологии и инструменты реализации</vt:lpstr>
      <vt:lpstr>Архитектура приложения</vt:lpstr>
      <vt:lpstr>Презентация PowerPoint</vt:lpstr>
      <vt:lpstr>Презентация PowerPoint</vt:lpstr>
      <vt:lpstr>Основные результаты работы</vt:lpstr>
      <vt:lpstr>Презентация PowerPoint</vt:lpstr>
      <vt:lpstr>Пути дальнейшего развития Вашей работы</vt:lpstr>
      <vt:lpstr>Список источников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Кутьков Юрий Юрьевич</dc:creator>
  <cp:lastModifiedBy>Microsoft Office User</cp:lastModifiedBy>
  <cp:revision>42</cp:revision>
  <cp:lastPrinted>2021-11-11T13:08:42Z</cp:lastPrinted>
  <dcterms:created xsi:type="dcterms:W3CDTF">2021-11-11T08:52:47Z</dcterms:created>
  <dcterms:modified xsi:type="dcterms:W3CDTF">2024-04-29T09:11:40Z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0x0101002A9C74E6E830D74E9B0FDDB4017A5417</vt:lpwstr>
  </property>
</Properties>
</file>